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4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Roboto" panose="020B060402020202020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00b7e75a9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00b7e75a9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00b7e75a9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00b7e75a9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00b7e75a9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00b7e75a9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00b7e75a9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00b7e75a9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00b7e75a9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00b7e75a9_0_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00b7e75a9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00b7e75a9_0_1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00b7e75a9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00b7e75a9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800b7e75a9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800b7e75a9_0_1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800b7e75a9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800b7e75a9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00b7e75a9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800b7e75a9_0_2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5c87e28c1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5c87e28c1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85c87e28c1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00b7e75a9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00b7e75a9_0_2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00b7e75a9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00b7e75a9_0_2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800b7e75a9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800b7e75a9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00b7e75a9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00b7e75a9_0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800b7e75a9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800b7e75a9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00b7e75a9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800b7e75a9_0_2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800b7e75a9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800b7e75a9_0_2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00b7e75a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00b7e75a9_0_2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800b7e9c6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800b7e9c6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800b7e9c6f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800b7e75a9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800b7e75a9_0_2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00b7e75a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00b7e75a9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00b7e75a9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800b7e75a9_0_2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800b7e9c6f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800b7e9c6f_1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800b7e9c6f_1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84921f9b0d_2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84921f9b0d_2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84921f9b0d_2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84921f9b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84921f9b0d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84921f9b0d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84921f9b0d_2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84921f9b0d_2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84921f9b0d_2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84921f9b0d_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84921f9b0d_2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84921f9b0d_2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4921f9b0d_2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4921f9b0d_2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g84921f9b0d_2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84921f9b0d_2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84921f9b0d_2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84921f9b0d_2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85c87e28c1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85c87e28c1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85c87e28c1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861867bb15_2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861867bb15_2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861867bb15_2_2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00b7e75a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00b7e75a9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61867bb15_2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861867bb15_2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61867bb15_2_14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61867bb15_2_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61867bb15_2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861867bb15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861867bb15_2_16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861867bb15_2_1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61867bb15_2_16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61867bb15_2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61867bb15_2_17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861867bb15_2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00b7e75a9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00b7e75a9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5c87e28c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5c87e28c1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85c87e28c1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00b7e75a9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800b7e75a9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800b7e75a9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800b7e75a9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00b7e75a9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00b7e75a9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14"/>
        <p:cNvGrpSpPr/>
        <p:nvPr/>
      </p:nvGrpSpPr>
      <p:grpSpPr>
        <a:xfrm>
          <a:off x="0" y="0"/>
          <a:ext cx="0" cy="0"/>
          <a:chOff x="0" y="0"/>
          <a:chExt cx="0" cy="0"/>
        </a:xfrm>
      </p:grpSpPr>
      <p:sp>
        <p:nvSpPr>
          <p:cNvPr id="15" name="Google Shape;15;p2"/>
          <p:cNvSpPr/>
          <p:nvPr/>
        </p:nvSpPr>
        <p:spPr>
          <a:xfrm>
            <a:off x="0" y="5624947"/>
            <a:ext cx="12192000" cy="123305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 name="Google Shape;16;p2"/>
          <p:cNvSpPr txBox="1">
            <a:spLocks noGrp="1"/>
          </p:cNvSpPr>
          <p:nvPr>
            <p:ph type="ctrTitle"/>
          </p:nvPr>
        </p:nvSpPr>
        <p:spPr>
          <a:xfrm>
            <a:off x="423745" y="1539061"/>
            <a:ext cx="11269491" cy="9226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423745" y="2553763"/>
            <a:ext cx="11269491" cy="894506"/>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800"/>
              <a:buNone/>
              <a:defRPr sz="2800" b="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body" idx="2"/>
          </p:nvPr>
        </p:nvSpPr>
        <p:spPr>
          <a:xfrm>
            <a:off x="423746" y="320041"/>
            <a:ext cx="1075508" cy="2749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lt1"/>
              </a:buClr>
              <a:buSzPts val="900"/>
              <a:buNone/>
              <a:defRPr sz="900">
                <a:solidFill>
                  <a:schemeClr val="lt1"/>
                </a:solidFill>
              </a:defRPr>
            </a:lvl2pPr>
            <a:lvl3pPr marL="1371600" lvl="2" indent="-228600" algn="l">
              <a:lnSpc>
                <a:spcPct val="90000"/>
              </a:lnSpc>
              <a:spcBef>
                <a:spcPts val="500"/>
              </a:spcBef>
              <a:spcAft>
                <a:spcPts val="0"/>
              </a:spcAft>
              <a:buClr>
                <a:schemeClr val="lt1"/>
              </a:buClr>
              <a:buSzPts val="900"/>
              <a:buNone/>
              <a:defRPr sz="900">
                <a:solidFill>
                  <a:schemeClr val="lt1"/>
                </a:solidFill>
              </a:defRPr>
            </a:lvl3pPr>
            <a:lvl4pPr marL="1828800" lvl="3" indent="-228600" algn="l">
              <a:lnSpc>
                <a:spcPct val="90000"/>
              </a:lnSpc>
              <a:spcBef>
                <a:spcPts val="500"/>
              </a:spcBef>
              <a:spcAft>
                <a:spcPts val="0"/>
              </a:spcAft>
              <a:buClr>
                <a:schemeClr val="lt1"/>
              </a:buClr>
              <a:buSzPts val="900"/>
              <a:buNone/>
              <a:defRPr sz="900">
                <a:solidFill>
                  <a:schemeClr val="lt1"/>
                </a:solidFill>
              </a:defRPr>
            </a:lvl4pPr>
            <a:lvl5pPr marL="2286000" lvl="4" indent="-228600" algn="l">
              <a:lnSpc>
                <a:spcPct val="90000"/>
              </a:lnSpc>
              <a:spcBef>
                <a:spcPts val="500"/>
              </a:spcBef>
              <a:spcAft>
                <a:spcPts val="0"/>
              </a:spcAft>
              <a:buClr>
                <a:schemeClr val="lt1"/>
              </a:buClr>
              <a:buSzPts val="900"/>
              <a:buNone/>
              <a:defRPr sz="9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2"/>
          <p:cNvPicPr preferRelativeResize="0"/>
          <p:nvPr/>
        </p:nvPicPr>
        <p:blipFill rotWithShape="1">
          <a:blip r:embed="rId2">
            <a:alphaModFix/>
          </a:blip>
          <a:srcRect/>
          <a:stretch/>
        </p:blipFill>
        <p:spPr>
          <a:xfrm>
            <a:off x="8364353" y="5737690"/>
            <a:ext cx="3411689" cy="8738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Navy" type="secHead">
  <p:cSld name="SECTION_HEADER">
    <p:bg>
      <p:bgPr>
        <a:solidFill>
          <a:schemeClr val="dk2"/>
        </a:solidFill>
        <a:effectLst/>
      </p:bgPr>
    </p:bg>
    <p:spTree>
      <p:nvGrpSpPr>
        <p:cNvPr id="1" name="Shape 62"/>
        <p:cNvGrpSpPr/>
        <p:nvPr/>
      </p:nvGrpSpPr>
      <p:grpSpPr>
        <a:xfrm>
          <a:off x="0" y="0"/>
          <a:ext cx="0" cy="0"/>
          <a:chOff x="0" y="0"/>
          <a:chExt cx="0" cy="0"/>
        </a:xfrm>
      </p:grpSpPr>
      <p:sp>
        <p:nvSpPr>
          <p:cNvPr id="63" name="Google Shape;63;p12"/>
          <p:cNvSpPr/>
          <p:nvPr/>
        </p:nvSpPr>
        <p:spPr>
          <a:xfrm>
            <a:off x="0" y="5624947"/>
            <a:ext cx="12192000" cy="123305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4" name="Google Shape;64;p12"/>
          <p:cNvSpPr txBox="1">
            <a:spLocks noGrp="1"/>
          </p:cNvSpPr>
          <p:nvPr>
            <p:ph type="title"/>
          </p:nvPr>
        </p:nvSpPr>
        <p:spPr>
          <a:xfrm>
            <a:off x="831851" y="4094024"/>
            <a:ext cx="10515600" cy="115425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831851" y="5275269"/>
            <a:ext cx="10515600" cy="10354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extLst>
    <p:ext uri="{DCECCB84-F9BA-43D5-87BE-67443E8EF086}">
      <p15:sldGuideLst xmlns:p15="http://schemas.microsoft.com/office/powerpoint/2012/main">
        <p15:guide id="1" orient="horz" pos="3312">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Moss">
  <p:cSld name="Section Header Moss">
    <p:bg>
      <p:bgPr>
        <a:solidFill>
          <a:schemeClr val="accent2"/>
        </a:solidFill>
        <a:effectLst/>
      </p:bgPr>
    </p:bg>
    <p:spTree>
      <p:nvGrpSpPr>
        <p:cNvPr id="1" name="Shape 66"/>
        <p:cNvGrpSpPr/>
        <p:nvPr/>
      </p:nvGrpSpPr>
      <p:grpSpPr>
        <a:xfrm>
          <a:off x="0" y="0"/>
          <a:ext cx="0" cy="0"/>
          <a:chOff x="0" y="0"/>
          <a:chExt cx="0" cy="0"/>
        </a:xfrm>
      </p:grpSpPr>
      <p:sp>
        <p:nvSpPr>
          <p:cNvPr id="67" name="Google Shape;67;p13"/>
          <p:cNvSpPr/>
          <p:nvPr/>
        </p:nvSpPr>
        <p:spPr>
          <a:xfrm>
            <a:off x="0" y="5624947"/>
            <a:ext cx="12192000" cy="123305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8" name="Google Shape;68;p13"/>
          <p:cNvSpPr txBox="1">
            <a:spLocks noGrp="1"/>
          </p:cNvSpPr>
          <p:nvPr>
            <p:ph type="title"/>
          </p:nvPr>
        </p:nvSpPr>
        <p:spPr>
          <a:xfrm>
            <a:off x="831851" y="4094024"/>
            <a:ext cx="10515600" cy="115425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3"/>
          <p:cNvSpPr txBox="1">
            <a:spLocks noGrp="1"/>
          </p:cNvSpPr>
          <p:nvPr>
            <p:ph type="body" idx="1"/>
          </p:nvPr>
        </p:nvSpPr>
        <p:spPr>
          <a:xfrm>
            <a:off x="831851" y="5275269"/>
            <a:ext cx="10515600" cy="10354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Sea Green">
  <p:cSld name="Section Header Sea Green">
    <p:bg>
      <p:bgPr>
        <a:solidFill>
          <a:schemeClr val="accent3"/>
        </a:solidFill>
        <a:effectLst/>
      </p:bgPr>
    </p:bg>
    <p:spTree>
      <p:nvGrpSpPr>
        <p:cNvPr id="1" name="Shape 70"/>
        <p:cNvGrpSpPr/>
        <p:nvPr/>
      </p:nvGrpSpPr>
      <p:grpSpPr>
        <a:xfrm>
          <a:off x="0" y="0"/>
          <a:ext cx="0" cy="0"/>
          <a:chOff x="0" y="0"/>
          <a:chExt cx="0" cy="0"/>
        </a:xfrm>
      </p:grpSpPr>
      <p:sp>
        <p:nvSpPr>
          <p:cNvPr id="71" name="Google Shape;71;p14"/>
          <p:cNvSpPr/>
          <p:nvPr/>
        </p:nvSpPr>
        <p:spPr>
          <a:xfrm>
            <a:off x="0" y="5624947"/>
            <a:ext cx="12192000" cy="123305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2" name="Google Shape;72;p14"/>
          <p:cNvSpPr txBox="1">
            <a:spLocks noGrp="1"/>
          </p:cNvSpPr>
          <p:nvPr>
            <p:ph type="title"/>
          </p:nvPr>
        </p:nvSpPr>
        <p:spPr>
          <a:xfrm>
            <a:off x="831851" y="4094024"/>
            <a:ext cx="10515600" cy="115425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
          <p:cNvSpPr txBox="1">
            <a:spLocks noGrp="1"/>
          </p:cNvSpPr>
          <p:nvPr>
            <p:ph type="body" idx="1"/>
          </p:nvPr>
        </p:nvSpPr>
        <p:spPr>
          <a:xfrm>
            <a:off x="831851" y="5275269"/>
            <a:ext cx="10515600" cy="10354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Coral">
  <p:cSld name="Section Header Coral">
    <p:bg>
      <p:bgPr>
        <a:solidFill>
          <a:schemeClr val="accent4"/>
        </a:solidFill>
        <a:effectLst/>
      </p:bgPr>
    </p:bg>
    <p:spTree>
      <p:nvGrpSpPr>
        <p:cNvPr id="1" name="Shape 74"/>
        <p:cNvGrpSpPr/>
        <p:nvPr/>
      </p:nvGrpSpPr>
      <p:grpSpPr>
        <a:xfrm>
          <a:off x="0" y="0"/>
          <a:ext cx="0" cy="0"/>
          <a:chOff x="0" y="0"/>
          <a:chExt cx="0" cy="0"/>
        </a:xfrm>
      </p:grpSpPr>
      <p:sp>
        <p:nvSpPr>
          <p:cNvPr id="75" name="Google Shape;75;p15"/>
          <p:cNvSpPr/>
          <p:nvPr/>
        </p:nvSpPr>
        <p:spPr>
          <a:xfrm>
            <a:off x="0" y="5624947"/>
            <a:ext cx="12192000" cy="123305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6" name="Google Shape;76;p15"/>
          <p:cNvSpPr txBox="1">
            <a:spLocks noGrp="1"/>
          </p:cNvSpPr>
          <p:nvPr>
            <p:ph type="title"/>
          </p:nvPr>
        </p:nvSpPr>
        <p:spPr>
          <a:xfrm>
            <a:off x="831851" y="4094024"/>
            <a:ext cx="10515600" cy="115425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a:off x="831851" y="5275269"/>
            <a:ext cx="10515600" cy="10354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Gold">
  <p:cSld name="Section Header Gold">
    <p:bg>
      <p:bgPr>
        <a:solidFill>
          <a:schemeClr val="lt2"/>
        </a:solidFill>
        <a:effectLst/>
      </p:bgPr>
    </p:bg>
    <p:spTree>
      <p:nvGrpSpPr>
        <p:cNvPr id="1" name="Shape 78"/>
        <p:cNvGrpSpPr/>
        <p:nvPr/>
      </p:nvGrpSpPr>
      <p:grpSpPr>
        <a:xfrm>
          <a:off x="0" y="0"/>
          <a:ext cx="0" cy="0"/>
          <a:chOff x="0" y="0"/>
          <a:chExt cx="0" cy="0"/>
        </a:xfrm>
      </p:grpSpPr>
      <p:sp>
        <p:nvSpPr>
          <p:cNvPr id="79" name="Google Shape;79;p16"/>
          <p:cNvSpPr/>
          <p:nvPr/>
        </p:nvSpPr>
        <p:spPr>
          <a:xfrm>
            <a:off x="0" y="5624947"/>
            <a:ext cx="12192000" cy="123305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80" name="Google Shape;80;p16"/>
          <p:cNvSpPr txBox="1">
            <a:spLocks noGrp="1"/>
          </p:cNvSpPr>
          <p:nvPr>
            <p:ph type="title"/>
          </p:nvPr>
        </p:nvSpPr>
        <p:spPr>
          <a:xfrm>
            <a:off x="831851" y="4094024"/>
            <a:ext cx="10515600" cy="115425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3600"/>
              <a:buFont typeface="Century Gothic"/>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6"/>
          <p:cNvSpPr txBox="1">
            <a:spLocks noGrp="1"/>
          </p:cNvSpPr>
          <p:nvPr>
            <p:ph type="body" idx="1"/>
          </p:nvPr>
        </p:nvSpPr>
        <p:spPr>
          <a:xfrm>
            <a:off x="831851" y="5275269"/>
            <a:ext cx="10515600" cy="10354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800"/>
              <a:buNone/>
              <a:defRPr sz="2800">
                <a:solidFill>
                  <a:schemeClr val="dk2"/>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txBox="1">
            <a:spLocks noGrp="1"/>
          </p:cNvSpPr>
          <p:nvPr>
            <p:ph type="body" idx="1"/>
          </p:nvPr>
        </p:nvSpPr>
        <p:spPr>
          <a:xfrm>
            <a:off x="415650" y="1062612"/>
            <a:ext cx="11360700" cy="50022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5" name="Google Shape;85;p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8"/>
          <p:cNvSpPr txBox="1">
            <a:spLocks noGrp="1"/>
          </p:cNvSpPr>
          <p:nvPr>
            <p:ph type="ctrTitle"/>
          </p:nvPr>
        </p:nvSpPr>
        <p:spPr>
          <a:xfrm>
            <a:off x="415611" y="992767"/>
            <a:ext cx="11360700" cy="27369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88" name="Google Shape;88;p18"/>
          <p:cNvSpPr txBox="1">
            <a:spLocks noGrp="1"/>
          </p:cNvSpPr>
          <p:nvPr>
            <p:ph type="subTitle" idx="1"/>
          </p:nvPr>
        </p:nvSpPr>
        <p:spPr>
          <a:xfrm>
            <a:off x="415600" y="3778833"/>
            <a:ext cx="11360700" cy="1056900"/>
          </a:xfrm>
          <a:prstGeom prst="rect">
            <a:avLst/>
          </a:prstGeom>
        </p:spPr>
        <p:txBody>
          <a:bodyPr spcFirstLastPara="1" wrap="square" lIns="91425" tIns="45700" rIns="91425" bIns="45700" anchor="t" anchorCtr="0">
            <a:noAutofit/>
          </a:bodyPr>
          <a:lstStyle>
            <a:lvl1pPr lvl="0" algn="ctr" rtl="0">
              <a:lnSpc>
                <a:spcPct val="100000"/>
              </a:lnSpc>
              <a:spcBef>
                <a:spcPts val="1000"/>
              </a:spcBef>
              <a:spcAft>
                <a:spcPts val="0"/>
              </a:spcAft>
              <a:buSzPts val="3700"/>
              <a:buNone/>
              <a:defRPr sz="3700"/>
            </a:lvl1pPr>
            <a:lvl2pPr lvl="1" algn="ctr" rtl="0">
              <a:lnSpc>
                <a:spcPct val="100000"/>
              </a:lnSpc>
              <a:spcBef>
                <a:spcPts val="500"/>
              </a:spcBef>
              <a:spcAft>
                <a:spcPts val="0"/>
              </a:spcAft>
              <a:buSzPts val="3700"/>
              <a:buNone/>
              <a:defRPr sz="3700"/>
            </a:lvl2pPr>
            <a:lvl3pPr lvl="2" algn="ctr" rtl="0">
              <a:lnSpc>
                <a:spcPct val="100000"/>
              </a:lnSpc>
              <a:spcBef>
                <a:spcPts val="500"/>
              </a:spcBef>
              <a:spcAft>
                <a:spcPts val="0"/>
              </a:spcAft>
              <a:buSzPts val="3700"/>
              <a:buNone/>
              <a:defRPr sz="3700"/>
            </a:lvl3pPr>
            <a:lvl4pPr lvl="3" algn="ctr" rtl="0">
              <a:lnSpc>
                <a:spcPct val="100000"/>
              </a:lnSpc>
              <a:spcBef>
                <a:spcPts val="500"/>
              </a:spcBef>
              <a:spcAft>
                <a:spcPts val="0"/>
              </a:spcAft>
              <a:buSzPts val="3700"/>
              <a:buNone/>
              <a:defRPr sz="3700"/>
            </a:lvl4pPr>
            <a:lvl5pPr lvl="4" algn="ctr" rtl="0">
              <a:lnSpc>
                <a:spcPct val="100000"/>
              </a:lnSpc>
              <a:spcBef>
                <a:spcPts val="500"/>
              </a:spcBef>
              <a:spcAft>
                <a:spcPts val="0"/>
              </a:spcAft>
              <a:buSzPts val="3700"/>
              <a:buNone/>
              <a:defRPr sz="3700"/>
            </a:lvl5pPr>
            <a:lvl6pPr lvl="5" algn="ctr" rtl="0">
              <a:lnSpc>
                <a:spcPct val="100000"/>
              </a:lnSpc>
              <a:spcBef>
                <a:spcPts val="500"/>
              </a:spcBef>
              <a:spcAft>
                <a:spcPts val="0"/>
              </a:spcAft>
              <a:buSzPts val="3700"/>
              <a:buNone/>
              <a:defRPr sz="3700"/>
            </a:lvl6pPr>
            <a:lvl7pPr lvl="6" algn="ctr" rtl="0">
              <a:lnSpc>
                <a:spcPct val="100000"/>
              </a:lnSpc>
              <a:spcBef>
                <a:spcPts val="500"/>
              </a:spcBef>
              <a:spcAft>
                <a:spcPts val="0"/>
              </a:spcAft>
              <a:buSzPts val="3700"/>
              <a:buNone/>
              <a:defRPr sz="3700"/>
            </a:lvl7pPr>
            <a:lvl8pPr lvl="7" algn="ctr" rtl="0">
              <a:lnSpc>
                <a:spcPct val="100000"/>
              </a:lnSpc>
              <a:spcBef>
                <a:spcPts val="500"/>
              </a:spcBef>
              <a:spcAft>
                <a:spcPts val="0"/>
              </a:spcAft>
              <a:buSzPts val="3700"/>
              <a:buNone/>
              <a:defRPr sz="3700"/>
            </a:lvl8pPr>
            <a:lvl9pPr lvl="8" algn="ctr" rtl="0">
              <a:lnSpc>
                <a:spcPct val="100000"/>
              </a:lnSpc>
              <a:spcBef>
                <a:spcPts val="500"/>
              </a:spcBef>
              <a:spcAft>
                <a:spcPts val="0"/>
              </a:spcAft>
              <a:buSzPts val="3700"/>
              <a:buNone/>
              <a:defRPr sz="3700"/>
            </a:lvl9pPr>
          </a:lstStyle>
          <a:p>
            <a:endParaRPr/>
          </a:p>
        </p:txBody>
      </p:sp>
      <p:sp>
        <p:nvSpPr>
          <p:cNvPr id="89" name="Google Shape;89;p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95"/>
        <p:cNvGrpSpPr/>
        <p:nvPr/>
      </p:nvGrpSpPr>
      <p:grpSpPr>
        <a:xfrm>
          <a:off x="0" y="0"/>
          <a:ext cx="0" cy="0"/>
          <a:chOff x="0" y="0"/>
          <a:chExt cx="0" cy="0"/>
        </a:xfrm>
      </p:grpSpPr>
      <p:sp>
        <p:nvSpPr>
          <p:cNvPr id="96" name="Google Shape;96;p20"/>
          <p:cNvSpPr/>
          <p:nvPr/>
        </p:nvSpPr>
        <p:spPr>
          <a:xfrm>
            <a:off x="0" y="5624946"/>
            <a:ext cx="12192000" cy="123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97" name="Google Shape;97;p20"/>
          <p:cNvPicPr preferRelativeResize="0"/>
          <p:nvPr/>
        </p:nvPicPr>
        <p:blipFill rotWithShape="1">
          <a:blip r:embed="rId2">
            <a:alphaModFix/>
          </a:blip>
          <a:srcRect/>
          <a:stretch/>
        </p:blipFill>
        <p:spPr>
          <a:xfrm>
            <a:off x="8466863" y="6455664"/>
            <a:ext cx="2576624" cy="191686"/>
          </a:xfrm>
          <a:prstGeom prst="rect">
            <a:avLst/>
          </a:prstGeom>
          <a:noFill/>
          <a:ln>
            <a:noFill/>
          </a:ln>
        </p:spPr>
      </p:pic>
      <p:sp>
        <p:nvSpPr>
          <p:cNvPr id="98" name="Google Shape;98;p20"/>
          <p:cNvSpPr txBox="1"/>
          <p:nvPr/>
        </p:nvSpPr>
        <p:spPr>
          <a:xfrm>
            <a:off x="423745" y="1154296"/>
            <a:ext cx="11269500" cy="6921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endParaRPr sz="2700" b="1">
              <a:solidFill>
                <a:srgbClr val="FFFFFF"/>
              </a:solidFill>
              <a:latin typeface="Century Gothic"/>
              <a:ea typeface="Century Gothic"/>
              <a:cs typeface="Century Gothic"/>
              <a:sym typeface="Century Gothic"/>
            </a:endParaRPr>
          </a:p>
        </p:txBody>
      </p:sp>
      <p:sp>
        <p:nvSpPr>
          <p:cNvPr id="99" name="Google Shape;99;p20"/>
          <p:cNvSpPr txBox="1"/>
          <p:nvPr/>
        </p:nvSpPr>
        <p:spPr>
          <a:xfrm>
            <a:off x="525333" y="1811325"/>
            <a:ext cx="11269500" cy="393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800"/>
              </a:spcBef>
              <a:spcAft>
                <a:spcPts val="0"/>
              </a:spcAft>
              <a:buNone/>
            </a:pPr>
            <a:endParaRPr sz="2100">
              <a:solidFill>
                <a:srgbClr val="FFFFFF"/>
              </a:solidFill>
              <a:latin typeface="Century Gothic"/>
              <a:ea typeface="Century Gothic"/>
              <a:cs typeface="Century Gothic"/>
              <a:sym typeface="Century Gothic"/>
            </a:endParaRPr>
          </a:p>
        </p:txBody>
      </p:sp>
      <p:sp>
        <p:nvSpPr>
          <p:cNvPr id="100" name="Google Shape;100;p20"/>
          <p:cNvSpPr txBox="1">
            <a:spLocks noGrp="1"/>
          </p:cNvSpPr>
          <p:nvPr>
            <p:ph type="title"/>
          </p:nvPr>
        </p:nvSpPr>
        <p:spPr>
          <a:xfrm>
            <a:off x="525333" y="1154300"/>
            <a:ext cx="10200900" cy="453900"/>
          </a:xfrm>
          <a:prstGeom prst="rect">
            <a:avLst/>
          </a:prstGeom>
        </p:spPr>
        <p:txBody>
          <a:bodyPr spcFirstLastPara="1" wrap="square" lIns="91425" tIns="45700" rIns="91425" bIns="4570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1" name="Google Shape;101;p20"/>
          <p:cNvSpPr txBox="1">
            <a:spLocks noGrp="1"/>
          </p:cNvSpPr>
          <p:nvPr>
            <p:ph type="subTitle" idx="1"/>
          </p:nvPr>
        </p:nvSpPr>
        <p:spPr>
          <a:xfrm>
            <a:off x="585467" y="1608200"/>
            <a:ext cx="10152300" cy="453900"/>
          </a:xfrm>
          <a:prstGeom prst="rect">
            <a:avLst/>
          </a:prstGeom>
        </p:spPr>
        <p:txBody>
          <a:bodyPr spcFirstLastPara="1" wrap="square" lIns="91425" tIns="45700" rIns="91425" bIns="45700" anchor="t" anchorCtr="0">
            <a:noAutofit/>
          </a:bodyPr>
          <a:lstStyle>
            <a:lvl1pPr lvl="0" rtl="0">
              <a:spcBef>
                <a:spcPts val="750"/>
              </a:spcBef>
              <a:spcAft>
                <a:spcPts val="0"/>
              </a:spcAft>
              <a:buNone/>
              <a:defRPr sz="2100">
                <a:solidFill>
                  <a:srgbClr val="FFFFFF"/>
                </a:solidFill>
              </a:defRPr>
            </a:lvl1pPr>
            <a:lvl2pPr lvl="1" rtl="0">
              <a:spcBef>
                <a:spcPts val="750"/>
              </a:spcBef>
              <a:spcAft>
                <a:spcPts val="0"/>
              </a:spcAft>
              <a:buNone/>
              <a:defRPr>
                <a:solidFill>
                  <a:srgbClr val="FFFFFF"/>
                </a:solidFill>
              </a:defRPr>
            </a:lvl2pPr>
            <a:lvl3pPr lvl="2" rtl="0">
              <a:spcBef>
                <a:spcPts val="750"/>
              </a:spcBef>
              <a:spcAft>
                <a:spcPts val="0"/>
              </a:spcAft>
              <a:buNone/>
              <a:defRPr>
                <a:solidFill>
                  <a:srgbClr val="FFFFFF"/>
                </a:solidFill>
              </a:defRPr>
            </a:lvl3pPr>
            <a:lvl4pPr lvl="3" rtl="0">
              <a:spcBef>
                <a:spcPts val="750"/>
              </a:spcBef>
              <a:spcAft>
                <a:spcPts val="0"/>
              </a:spcAft>
              <a:buNone/>
              <a:defRPr>
                <a:solidFill>
                  <a:srgbClr val="FFFFFF"/>
                </a:solidFill>
              </a:defRPr>
            </a:lvl4pPr>
            <a:lvl5pPr lvl="4" rtl="0">
              <a:spcBef>
                <a:spcPts val="750"/>
              </a:spcBef>
              <a:spcAft>
                <a:spcPts val="0"/>
              </a:spcAft>
              <a:buNone/>
              <a:defRPr>
                <a:solidFill>
                  <a:srgbClr val="FFFFFF"/>
                </a:solidFill>
              </a:defRPr>
            </a:lvl5pPr>
            <a:lvl6pPr lvl="5" rtl="0">
              <a:spcBef>
                <a:spcPts val="750"/>
              </a:spcBef>
              <a:spcAft>
                <a:spcPts val="0"/>
              </a:spcAft>
              <a:buNone/>
              <a:defRPr>
                <a:solidFill>
                  <a:srgbClr val="FFFFFF"/>
                </a:solidFill>
              </a:defRPr>
            </a:lvl6pPr>
            <a:lvl7pPr lvl="6" rtl="0">
              <a:spcBef>
                <a:spcPts val="750"/>
              </a:spcBef>
              <a:spcAft>
                <a:spcPts val="0"/>
              </a:spcAft>
              <a:buNone/>
              <a:defRPr>
                <a:solidFill>
                  <a:srgbClr val="FFFFFF"/>
                </a:solidFill>
              </a:defRPr>
            </a:lvl7pPr>
            <a:lvl8pPr lvl="7" rtl="0">
              <a:spcBef>
                <a:spcPts val="750"/>
              </a:spcBef>
              <a:spcAft>
                <a:spcPts val="0"/>
              </a:spcAft>
              <a:buNone/>
              <a:defRPr>
                <a:solidFill>
                  <a:srgbClr val="FFFFFF"/>
                </a:solidFill>
              </a:defRPr>
            </a:lvl8pPr>
            <a:lvl9pPr lvl="8" rtl="0">
              <a:spcBef>
                <a:spcPts val="750"/>
              </a:spcBef>
              <a:spcAft>
                <a:spcPts val="0"/>
              </a:spcAft>
              <a:buNone/>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type="obj">
  <p:cSld name="OBJECT">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526469" y="365126"/>
            <a:ext cx="11106900" cy="466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p21"/>
          <p:cNvSpPr txBox="1">
            <a:spLocks noGrp="1"/>
          </p:cNvSpPr>
          <p:nvPr>
            <p:ph type="body" idx="1"/>
          </p:nvPr>
        </p:nvSpPr>
        <p:spPr>
          <a:xfrm>
            <a:off x="787433" y="1710645"/>
            <a:ext cx="10903200" cy="42990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05" name="Google Shape;105;p21"/>
          <p:cNvSpPr txBox="1">
            <a:spLocks noGrp="1"/>
          </p:cNvSpPr>
          <p:nvPr>
            <p:ph type="title" idx="2"/>
          </p:nvPr>
        </p:nvSpPr>
        <p:spPr>
          <a:xfrm>
            <a:off x="787433" y="1222375"/>
            <a:ext cx="9747600" cy="261900"/>
          </a:xfrm>
          <a:prstGeom prst="rect">
            <a:avLst/>
          </a:prstGeom>
        </p:spPr>
        <p:txBody>
          <a:bodyPr spcFirstLastPara="1" wrap="square" lIns="91425" tIns="45700" rIns="91425" bIns="45700" anchor="t" anchorCtr="0">
            <a:noAutofit/>
          </a:bodyPr>
          <a:lstStyle>
            <a:lvl1pPr lvl="0" rtl="0">
              <a:spcBef>
                <a:spcPts val="0"/>
              </a:spcBef>
              <a:spcAft>
                <a:spcPts val="0"/>
              </a:spcAft>
              <a:buNone/>
              <a:defRPr sz="2100">
                <a:solidFill>
                  <a:srgbClr val="04859B"/>
                </a:solidFill>
              </a:defRPr>
            </a:lvl1pPr>
            <a:lvl2pPr lvl="1" rtl="0">
              <a:spcBef>
                <a:spcPts val="0"/>
              </a:spcBef>
              <a:spcAft>
                <a:spcPts val="0"/>
              </a:spcAft>
              <a:buNone/>
              <a:defRPr sz="2100">
                <a:solidFill>
                  <a:srgbClr val="04859B"/>
                </a:solidFill>
              </a:defRPr>
            </a:lvl2pPr>
            <a:lvl3pPr lvl="2" rtl="0">
              <a:spcBef>
                <a:spcPts val="0"/>
              </a:spcBef>
              <a:spcAft>
                <a:spcPts val="0"/>
              </a:spcAft>
              <a:buNone/>
              <a:defRPr sz="2100">
                <a:solidFill>
                  <a:srgbClr val="04859B"/>
                </a:solidFill>
              </a:defRPr>
            </a:lvl3pPr>
            <a:lvl4pPr lvl="3" rtl="0">
              <a:spcBef>
                <a:spcPts val="0"/>
              </a:spcBef>
              <a:spcAft>
                <a:spcPts val="0"/>
              </a:spcAft>
              <a:buNone/>
              <a:defRPr sz="2100">
                <a:solidFill>
                  <a:srgbClr val="04859B"/>
                </a:solidFill>
              </a:defRPr>
            </a:lvl4pPr>
            <a:lvl5pPr lvl="4" rtl="0">
              <a:spcBef>
                <a:spcPts val="0"/>
              </a:spcBef>
              <a:spcAft>
                <a:spcPts val="0"/>
              </a:spcAft>
              <a:buNone/>
              <a:defRPr sz="2100">
                <a:solidFill>
                  <a:srgbClr val="04859B"/>
                </a:solidFill>
              </a:defRPr>
            </a:lvl5pPr>
            <a:lvl6pPr lvl="5" rtl="0">
              <a:spcBef>
                <a:spcPts val="0"/>
              </a:spcBef>
              <a:spcAft>
                <a:spcPts val="0"/>
              </a:spcAft>
              <a:buNone/>
              <a:defRPr sz="2100">
                <a:solidFill>
                  <a:srgbClr val="04859B"/>
                </a:solidFill>
              </a:defRPr>
            </a:lvl6pPr>
            <a:lvl7pPr lvl="6" rtl="0">
              <a:spcBef>
                <a:spcPts val="0"/>
              </a:spcBef>
              <a:spcAft>
                <a:spcPts val="0"/>
              </a:spcAft>
              <a:buNone/>
              <a:defRPr sz="2100">
                <a:solidFill>
                  <a:srgbClr val="04859B"/>
                </a:solidFill>
              </a:defRPr>
            </a:lvl7pPr>
            <a:lvl8pPr lvl="7" rtl="0">
              <a:spcBef>
                <a:spcPts val="0"/>
              </a:spcBef>
              <a:spcAft>
                <a:spcPts val="0"/>
              </a:spcAft>
              <a:buNone/>
              <a:defRPr sz="2100">
                <a:solidFill>
                  <a:srgbClr val="04859B"/>
                </a:solidFill>
              </a:defRPr>
            </a:lvl8pPr>
            <a:lvl9pPr lvl="8" rtl="0">
              <a:spcBef>
                <a:spcPts val="0"/>
              </a:spcBef>
              <a:spcAft>
                <a:spcPts val="0"/>
              </a:spcAft>
              <a:buNone/>
              <a:defRPr sz="2100">
                <a:solidFill>
                  <a:srgbClr val="04859B"/>
                </a:solidFill>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526470" y="186426"/>
            <a:ext cx="11139000" cy="59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762000" y="1290676"/>
            <a:ext cx="10661100" cy="488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list">
  <p:cSld name="Two Row">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526471" y="365125"/>
            <a:ext cx="11106900" cy="466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787433" y="1428550"/>
            <a:ext cx="4954500" cy="42990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09" name="Google Shape;109;p22"/>
          <p:cNvSpPr txBox="1">
            <a:spLocks noGrp="1"/>
          </p:cNvSpPr>
          <p:nvPr>
            <p:ph type="body" idx="2"/>
          </p:nvPr>
        </p:nvSpPr>
        <p:spPr>
          <a:xfrm>
            <a:off x="6500667" y="1428550"/>
            <a:ext cx="4954500" cy="42990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right aligned image">
  <p:cSld name="Two Row_1">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526471" y="365125"/>
            <a:ext cx="11106900" cy="466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23"/>
          <p:cNvSpPr txBox="1">
            <a:spLocks noGrp="1"/>
          </p:cNvSpPr>
          <p:nvPr>
            <p:ph type="body" idx="1"/>
          </p:nvPr>
        </p:nvSpPr>
        <p:spPr>
          <a:xfrm>
            <a:off x="787433" y="1710650"/>
            <a:ext cx="4858800" cy="42990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13" name="Google Shape;113;p23"/>
          <p:cNvSpPr txBox="1">
            <a:spLocks noGrp="1"/>
          </p:cNvSpPr>
          <p:nvPr>
            <p:ph type="title" idx="2"/>
          </p:nvPr>
        </p:nvSpPr>
        <p:spPr>
          <a:xfrm>
            <a:off x="787433" y="1222375"/>
            <a:ext cx="97476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Row list + image">
  <p:cSld name="Two Row_1_1">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526471" y="365125"/>
            <a:ext cx="11106900" cy="466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4"/>
          <p:cNvSpPr txBox="1">
            <a:spLocks noGrp="1"/>
          </p:cNvSpPr>
          <p:nvPr>
            <p:ph type="body" idx="1"/>
          </p:nvPr>
        </p:nvSpPr>
        <p:spPr>
          <a:xfrm>
            <a:off x="787433" y="1710650"/>
            <a:ext cx="4858800" cy="15894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17" name="Google Shape;117;p24"/>
          <p:cNvSpPr txBox="1">
            <a:spLocks noGrp="1"/>
          </p:cNvSpPr>
          <p:nvPr>
            <p:ph type="title" idx="2"/>
          </p:nvPr>
        </p:nvSpPr>
        <p:spPr>
          <a:xfrm>
            <a:off x="787433" y="1222375"/>
            <a:ext cx="97476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
        <p:nvSpPr>
          <p:cNvPr id="118" name="Google Shape;118;p24"/>
          <p:cNvSpPr txBox="1">
            <a:spLocks noGrp="1"/>
          </p:cNvSpPr>
          <p:nvPr>
            <p:ph type="body" idx="3"/>
          </p:nvPr>
        </p:nvSpPr>
        <p:spPr>
          <a:xfrm>
            <a:off x="787433" y="4116950"/>
            <a:ext cx="4858800" cy="15894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19" name="Google Shape;119;p24"/>
          <p:cNvSpPr txBox="1">
            <a:spLocks noGrp="1"/>
          </p:cNvSpPr>
          <p:nvPr>
            <p:ph type="title" idx="4"/>
          </p:nvPr>
        </p:nvSpPr>
        <p:spPr>
          <a:xfrm>
            <a:off x="787433" y="3628675"/>
            <a:ext cx="97476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 list">
  <p:cSld name="Two Row_1_1_1">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526471" y="365125"/>
            <a:ext cx="11106900" cy="466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25"/>
          <p:cNvSpPr txBox="1">
            <a:spLocks noGrp="1"/>
          </p:cNvSpPr>
          <p:nvPr>
            <p:ph type="body" idx="1"/>
          </p:nvPr>
        </p:nvSpPr>
        <p:spPr>
          <a:xfrm>
            <a:off x="787433" y="1710650"/>
            <a:ext cx="4858800" cy="15894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23" name="Google Shape;123;p25"/>
          <p:cNvSpPr txBox="1">
            <a:spLocks noGrp="1"/>
          </p:cNvSpPr>
          <p:nvPr>
            <p:ph type="title" idx="2"/>
          </p:nvPr>
        </p:nvSpPr>
        <p:spPr>
          <a:xfrm>
            <a:off x="787433" y="1222375"/>
            <a:ext cx="52797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
        <p:nvSpPr>
          <p:cNvPr id="124" name="Google Shape;124;p25"/>
          <p:cNvSpPr txBox="1">
            <a:spLocks noGrp="1"/>
          </p:cNvSpPr>
          <p:nvPr>
            <p:ph type="body" idx="3"/>
          </p:nvPr>
        </p:nvSpPr>
        <p:spPr>
          <a:xfrm>
            <a:off x="787433" y="4116950"/>
            <a:ext cx="4858800" cy="15894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25" name="Google Shape;125;p25"/>
          <p:cNvSpPr txBox="1">
            <a:spLocks noGrp="1"/>
          </p:cNvSpPr>
          <p:nvPr>
            <p:ph type="title" idx="4"/>
          </p:nvPr>
        </p:nvSpPr>
        <p:spPr>
          <a:xfrm>
            <a:off x="787433" y="3628675"/>
            <a:ext cx="52797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
        <p:nvSpPr>
          <p:cNvPr id="126" name="Google Shape;126;p25"/>
          <p:cNvSpPr txBox="1">
            <a:spLocks noGrp="1"/>
          </p:cNvSpPr>
          <p:nvPr>
            <p:ph type="body" idx="5"/>
          </p:nvPr>
        </p:nvSpPr>
        <p:spPr>
          <a:xfrm>
            <a:off x="6387600" y="1710650"/>
            <a:ext cx="4858800" cy="15894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27" name="Google Shape;127;p25"/>
          <p:cNvSpPr txBox="1">
            <a:spLocks noGrp="1"/>
          </p:cNvSpPr>
          <p:nvPr>
            <p:ph type="title" idx="6"/>
          </p:nvPr>
        </p:nvSpPr>
        <p:spPr>
          <a:xfrm>
            <a:off x="6387600" y="1222375"/>
            <a:ext cx="52797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
        <p:nvSpPr>
          <p:cNvPr id="128" name="Google Shape;128;p25"/>
          <p:cNvSpPr txBox="1">
            <a:spLocks noGrp="1"/>
          </p:cNvSpPr>
          <p:nvPr>
            <p:ph type="body" idx="7"/>
          </p:nvPr>
        </p:nvSpPr>
        <p:spPr>
          <a:xfrm>
            <a:off x="6387600" y="4116950"/>
            <a:ext cx="4858800" cy="15894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29" name="Google Shape;129;p25"/>
          <p:cNvSpPr txBox="1">
            <a:spLocks noGrp="1"/>
          </p:cNvSpPr>
          <p:nvPr>
            <p:ph type="title" idx="8"/>
          </p:nvPr>
        </p:nvSpPr>
        <p:spPr>
          <a:xfrm>
            <a:off x="6387600" y="3628675"/>
            <a:ext cx="52797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list with horizontal bottom image">
  <p:cSld name="Two Row_1_1_1_1">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526471" y="365125"/>
            <a:ext cx="11106900" cy="466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 name="Google Shape;132;p26"/>
          <p:cNvSpPr txBox="1">
            <a:spLocks noGrp="1"/>
          </p:cNvSpPr>
          <p:nvPr>
            <p:ph type="body" idx="1"/>
          </p:nvPr>
        </p:nvSpPr>
        <p:spPr>
          <a:xfrm>
            <a:off x="787433" y="1710650"/>
            <a:ext cx="4858800" cy="41520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33" name="Google Shape;133;p26"/>
          <p:cNvSpPr txBox="1">
            <a:spLocks noGrp="1"/>
          </p:cNvSpPr>
          <p:nvPr>
            <p:ph type="title" idx="2"/>
          </p:nvPr>
        </p:nvSpPr>
        <p:spPr>
          <a:xfrm>
            <a:off x="787433" y="1222375"/>
            <a:ext cx="52797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
        <p:nvSpPr>
          <p:cNvPr id="134" name="Google Shape;134;p26"/>
          <p:cNvSpPr txBox="1">
            <a:spLocks noGrp="1"/>
          </p:cNvSpPr>
          <p:nvPr>
            <p:ph type="body" idx="3"/>
          </p:nvPr>
        </p:nvSpPr>
        <p:spPr>
          <a:xfrm>
            <a:off x="6387600" y="1710650"/>
            <a:ext cx="4858800" cy="4152000"/>
          </a:xfrm>
          <a:prstGeom prst="rect">
            <a:avLst/>
          </a:prstGeom>
        </p:spPr>
        <p:txBody>
          <a:bodyPr spcFirstLastPara="1" wrap="square" lIns="91425" tIns="45700" rIns="91425" bIns="45700" anchor="t" anchorCtr="0">
            <a:noAutofit/>
          </a:bodyPr>
          <a:lstStyle>
            <a:lvl1pPr marL="457200" lvl="0" indent="-361950" rtl="0">
              <a:lnSpc>
                <a:spcPct val="100000"/>
              </a:lnSpc>
              <a:spcBef>
                <a:spcPts val="750"/>
              </a:spcBef>
              <a:spcAft>
                <a:spcPts val="0"/>
              </a:spcAft>
              <a:buSzPts val="2100"/>
              <a:buChar char="•"/>
              <a:defRPr sz="2100"/>
            </a:lvl1pPr>
            <a:lvl2pPr marL="914400" lvl="1" indent="-342900" rtl="0">
              <a:lnSpc>
                <a:spcPct val="100000"/>
              </a:lnSpc>
              <a:spcBef>
                <a:spcPts val="375"/>
              </a:spcBef>
              <a:spcAft>
                <a:spcPts val="0"/>
              </a:spcAft>
              <a:buSzPts val="1800"/>
              <a:buChar char="•"/>
              <a:defRPr sz="1800"/>
            </a:lvl2pPr>
            <a:lvl3pPr marL="1371600" lvl="2" indent="-330200" rtl="0">
              <a:lnSpc>
                <a:spcPct val="100000"/>
              </a:lnSpc>
              <a:spcBef>
                <a:spcPts val="375"/>
              </a:spcBef>
              <a:spcAft>
                <a:spcPts val="0"/>
              </a:spcAft>
              <a:buSzPts val="1600"/>
              <a:buChar char="•"/>
              <a:defRPr sz="1600"/>
            </a:lvl3pPr>
            <a:lvl4pPr marL="1828800" lvl="3" indent="-317500" rtl="0">
              <a:lnSpc>
                <a:spcPct val="100000"/>
              </a:lnSpc>
              <a:spcBef>
                <a:spcPts val="375"/>
              </a:spcBef>
              <a:spcAft>
                <a:spcPts val="0"/>
              </a:spcAft>
              <a:buSzPts val="1400"/>
              <a:buChar char="•"/>
              <a:defRPr sz="1400"/>
            </a:lvl4pPr>
            <a:lvl5pPr marL="2286000" lvl="4" indent="-304800" rtl="0">
              <a:lnSpc>
                <a:spcPct val="100000"/>
              </a:lnSpc>
              <a:spcBef>
                <a:spcPts val="375"/>
              </a:spcBef>
              <a:spcAft>
                <a:spcPts val="0"/>
              </a:spcAft>
              <a:buSzPts val="1200"/>
              <a:buChar char="•"/>
              <a:defRPr/>
            </a:lvl5pPr>
            <a:lvl6pPr marL="2743200" lvl="5"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6pPr>
            <a:lvl7pPr marL="3200400" lvl="6"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7pPr>
            <a:lvl8pPr marL="3657600" lvl="7"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8pPr>
            <a:lvl9pPr marL="4114800" lvl="8" indent="-292100" rtl="0">
              <a:lnSpc>
                <a:spcPct val="100000"/>
              </a:lnSpc>
              <a:spcBef>
                <a:spcPts val="375"/>
              </a:spcBef>
              <a:spcAft>
                <a:spcPts val="0"/>
              </a:spcAft>
              <a:buClr>
                <a:srgbClr val="666666"/>
              </a:buClr>
              <a:buSzPts val="1000"/>
              <a:buFont typeface="Century Gothic"/>
              <a:buChar char="•"/>
              <a:defRPr sz="1000">
                <a:solidFill>
                  <a:srgbClr val="666666"/>
                </a:solidFill>
                <a:latin typeface="Century Gothic"/>
                <a:ea typeface="Century Gothic"/>
                <a:cs typeface="Century Gothic"/>
                <a:sym typeface="Century Gothic"/>
              </a:defRPr>
            </a:lvl9pPr>
          </a:lstStyle>
          <a:p>
            <a:endParaRPr/>
          </a:p>
        </p:txBody>
      </p:sp>
      <p:sp>
        <p:nvSpPr>
          <p:cNvPr id="135" name="Google Shape;135;p26"/>
          <p:cNvSpPr txBox="1">
            <a:spLocks noGrp="1"/>
          </p:cNvSpPr>
          <p:nvPr>
            <p:ph type="title" idx="4"/>
          </p:nvPr>
        </p:nvSpPr>
        <p:spPr>
          <a:xfrm>
            <a:off x="6387600" y="1222375"/>
            <a:ext cx="5279700" cy="261900"/>
          </a:xfrm>
          <a:prstGeom prst="rect">
            <a:avLst/>
          </a:prstGeom>
        </p:spPr>
        <p:txBody>
          <a:bodyPr spcFirstLastPara="1" wrap="square" lIns="91425" tIns="45700" rIns="91425" bIns="45700" anchor="t" anchorCtr="0">
            <a:noAutofit/>
          </a:bodyPr>
          <a:lstStyle>
            <a:lvl1pPr lvl="0" rtl="0">
              <a:lnSpc>
                <a:spcPct val="100000"/>
              </a:lnSpc>
              <a:spcBef>
                <a:spcPts val="0"/>
              </a:spcBef>
              <a:spcAft>
                <a:spcPts val="0"/>
              </a:spcAft>
              <a:buNone/>
              <a:defRPr sz="2100">
                <a:solidFill>
                  <a:srgbClr val="04859B"/>
                </a:solidFill>
              </a:defRPr>
            </a:lvl1pPr>
            <a:lvl2pPr lvl="1" rtl="0">
              <a:lnSpc>
                <a:spcPct val="100000"/>
              </a:lnSpc>
              <a:spcBef>
                <a:spcPts val="0"/>
              </a:spcBef>
              <a:spcAft>
                <a:spcPts val="0"/>
              </a:spcAft>
              <a:buNone/>
              <a:defRPr sz="2100">
                <a:solidFill>
                  <a:srgbClr val="04859B"/>
                </a:solidFill>
              </a:defRPr>
            </a:lvl2pPr>
            <a:lvl3pPr lvl="2" rtl="0">
              <a:lnSpc>
                <a:spcPct val="100000"/>
              </a:lnSpc>
              <a:spcBef>
                <a:spcPts val="0"/>
              </a:spcBef>
              <a:spcAft>
                <a:spcPts val="0"/>
              </a:spcAft>
              <a:buNone/>
              <a:defRPr sz="2100">
                <a:solidFill>
                  <a:srgbClr val="04859B"/>
                </a:solidFill>
              </a:defRPr>
            </a:lvl3pPr>
            <a:lvl4pPr lvl="3" rtl="0">
              <a:lnSpc>
                <a:spcPct val="100000"/>
              </a:lnSpc>
              <a:spcBef>
                <a:spcPts val="0"/>
              </a:spcBef>
              <a:spcAft>
                <a:spcPts val="0"/>
              </a:spcAft>
              <a:buNone/>
              <a:defRPr sz="2100">
                <a:solidFill>
                  <a:srgbClr val="04859B"/>
                </a:solidFill>
              </a:defRPr>
            </a:lvl4pPr>
            <a:lvl5pPr lvl="4" rtl="0">
              <a:lnSpc>
                <a:spcPct val="100000"/>
              </a:lnSpc>
              <a:spcBef>
                <a:spcPts val="0"/>
              </a:spcBef>
              <a:spcAft>
                <a:spcPts val="0"/>
              </a:spcAft>
              <a:buNone/>
              <a:defRPr sz="2100">
                <a:solidFill>
                  <a:srgbClr val="04859B"/>
                </a:solidFill>
              </a:defRPr>
            </a:lvl5pPr>
            <a:lvl6pPr lvl="5" rtl="0">
              <a:lnSpc>
                <a:spcPct val="100000"/>
              </a:lnSpc>
              <a:spcBef>
                <a:spcPts val="0"/>
              </a:spcBef>
              <a:spcAft>
                <a:spcPts val="0"/>
              </a:spcAft>
              <a:buNone/>
              <a:defRPr sz="2100">
                <a:solidFill>
                  <a:srgbClr val="04859B"/>
                </a:solidFill>
              </a:defRPr>
            </a:lvl6pPr>
            <a:lvl7pPr lvl="6" rtl="0">
              <a:lnSpc>
                <a:spcPct val="100000"/>
              </a:lnSpc>
              <a:spcBef>
                <a:spcPts val="0"/>
              </a:spcBef>
              <a:spcAft>
                <a:spcPts val="0"/>
              </a:spcAft>
              <a:buNone/>
              <a:defRPr sz="2100">
                <a:solidFill>
                  <a:srgbClr val="04859B"/>
                </a:solidFill>
              </a:defRPr>
            </a:lvl7pPr>
            <a:lvl8pPr lvl="7" rtl="0">
              <a:lnSpc>
                <a:spcPct val="100000"/>
              </a:lnSpc>
              <a:spcBef>
                <a:spcPts val="0"/>
              </a:spcBef>
              <a:spcAft>
                <a:spcPts val="0"/>
              </a:spcAft>
              <a:buNone/>
              <a:defRPr sz="2100">
                <a:solidFill>
                  <a:srgbClr val="04859B"/>
                </a:solidFill>
              </a:defRPr>
            </a:lvl8pPr>
            <a:lvl9pPr lvl="8" rtl="0">
              <a:lnSpc>
                <a:spcPct val="100000"/>
              </a:lnSpc>
              <a:spcBef>
                <a:spcPts val="0"/>
              </a:spcBef>
              <a:spcAft>
                <a:spcPts val="0"/>
              </a:spcAft>
              <a:buNone/>
              <a:defRPr sz="2100">
                <a:solidFill>
                  <a:srgbClr val="04859B"/>
                </a:solidFill>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Aqua">
  <p:cSld name="Section Header Aqua">
    <p:bg>
      <p:bgPr>
        <a:solidFill>
          <a:schemeClr val="accent1"/>
        </a:solidFill>
        <a:effectLst/>
      </p:bgPr>
    </p:bg>
    <p:spTree>
      <p:nvGrpSpPr>
        <p:cNvPr id="1" name="Shape 136"/>
        <p:cNvGrpSpPr/>
        <p:nvPr/>
      </p:nvGrpSpPr>
      <p:grpSpPr>
        <a:xfrm>
          <a:off x="0" y="0"/>
          <a:ext cx="0" cy="0"/>
          <a:chOff x="0" y="0"/>
          <a:chExt cx="0" cy="0"/>
        </a:xfrm>
      </p:grpSpPr>
      <p:sp>
        <p:nvSpPr>
          <p:cNvPr id="137" name="Google Shape;137;p27"/>
          <p:cNvSpPr/>
          <p:nvPr/>
        </p:nvSpPr>
        <p:spPr>
          <a:xfrm>
            <a:off x="27833" y="5624796"/>
            <a:ext cx="12192000" cy="1233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8" name="Google Shape;138;p27"/>
          <p:cNvSpPr txBox="1">
            <a:spLocks noGrp="1"/>
          </p:cNvSpPr>
          <p:nvPr>
            <p:ph type="title"/>
          </p:nvPr>
        </p:nvSpPr>
        <p:spPr>
          <a:xfrm>
            <a:off x="987500" y="5170900"/>
            <a:ext cx="10200900" cy="453900"/>
          </a:xfrm>
          <a:prstGeom prst="rect">
            <a:avLst/>
          </a:prstGeom>
        </p:spPr>
        <p:txBody>
          <a:bodyPr spcFirstLastPara="1" wrap="square" lIns="91425" tIns="45700" rIns="91425" bIns="4570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9" name="Google Shape;139;p27"/>
          <p:cNvSpPr txBox="1">
            <a:spLocks noGrp="1"/>
          </p:cNvSpPr>
          <p:nvPr>
            <p:ph type="subTitle" idx="1"/>
          </p:nvPr>
        </p:nvSpPr>
        <p:spPr>
          <a:xfrm>
            <a:off x="1047633" y="5624800"/>
            <a:ext cx="10152300" cy="453900"/>
          </a:xfrm>
          <a:prstGeom prst="rect">
            <a:avLst/>
          </a:prstGeom>
        </p:spPr>
        <p:txBody>
          <a:bodyPr spcFirstLastPara="1" wrap="square" lIns="91425" tIns="45700" rIns="91425" bIns="45700" anchor="t" anchorCtr="0">
            <a:noAutofit/>
          </a:bodyPr>
          <a:lstStyle>
            <a:lvl1pPr lvl="0" rtl="0">
              <a:spcBef>
                <a:spcPts val="750"/>
              </a:spcBef>
              <a:spcAft>
                <a:spcPts val="0"/>
              </a:spcAft>
              <a:buNone/>
              <a:defRPr>
                <a:solidFill>
                  <a:srgbClr val="FFFFFF"/>
                </a:solidFill>
              </a:defRPr>
            </a:lvl1pPr>
            <a:lvl2pPr lvl="1" rtl="0">
              <a:spcBef>
                <a:spcPts val="750"/>
              </a:spcBef>
              <a:spcAft>
                <a:spcPts val="0"/>
              </a:spcAft>
              <a:buNone/>
              <a:defRPr>
                <a:solidFill>
                  <a:srgbClr val="FFFFFF"/>
                </a:solidFill>
              </a:defRPr>
            </a:lvl2pPr>
            <a:lvl3pPr lvl="2" rtl="0">
              <a:spcBef>
                <a:spcPts val="750"/>
              </a:spcBef>
              <a:spcAft>
                <a:spcPts val="0"/>
              </a:spcAft>
              <a:buNone/>
              <a:defRPr>
                <a:solidFill>
                  <a:srgbClr val="FFFFFF"/>
                </a:solidFill>
              </a:defRPr>
            </a:lvl3pPr>
            <a:lvl4pPr lvl="3" rtl="0">
              <a:spcBef>
                <a:spcPts val="750"/>
              </a:spcBef>
              <a:spcAft>
                <a:spcPts val="0"/>
              </a:spcAft>
              <a:buNone/>
              <a:defRPr>
                <a:solidFill>
                  <a:srgbClr val="FFFFFF"/>
                </a:solidFill>
              </a:defRPr>
            </a:lvl4pPr>
            <a:lvl5pPr lvl="4" rtl="0">
              <a:spcBef>
                <a:spcPts val="750"/>
              </a:spcBef>
              <a:spcAft>
                <a:spcPts val="0"/>
              </a:spcAft>
              <a:buNone/>
              <a:defRPr>
                <a:solidFill>
                  <a:srgbClr val="FFFFFF"/>
                </a:solidFill>
              </a:defRPr>
            </a:lvl5pPr>
            <a:lvl6pPr lvl="5" rtl="0">
              <a:spcBef>
                <a:spcPts val="750"/>
              </a:spcBef>
              <a:spcAft>
                <a:spcPts val="0"/>
              </a:spcAft>
              <a:buNone/>
              <a:defRPr>
                <a:solidFill>
                  <a:srgbClr val="FFFFFF"/>
                </a:solidFill>
              </a:defRPr>
            </a:lvl6pPr>
            <a:lvl7pPr lvl="6" rtl="0">
              <a:spcBef>
                <a:spcPts val="750"/>
              </a:spcBef>
              <a:spcAft>
                <a:spcPts val="0"/>
              </a:spcAft>
              <a:buNone/>
              <a:defRPr>
                <a:solidFill>
                  <a:srgbClr val="FFFFFF"/>
                </a:solidFill>
              </a:defRPr>
            </a:lvl7pPr>
            <a:lvl8pPr lvl="7" rtl="0">
              <a:spcBef>
                <a:spcPts val="750"/>
              </a:spcBef>
              <a:spcAft>
                <a:spcPts val="0"/>
              </a:spcAft>
              <a:buNone/>
              <a:defRPr>
                <a:solidFill>
                  <a:srgbClr val="FFFFFF"/>
                </a:solidFill>
              </a:defRPr>
            </a:lvl8pPr>
            <a:lvl9pPr lvl="8" rtl="0">
              <a:spcBef>
                <a:spcPts val="750"/>
              </a:spcBef>
              <a:spcAft>
                <a:spcPts val="0"/>
              </a:spcAft>
              <a:buNone/>
              <a:defRPr>
                <a:solidFill>
                  <a:srgbClr val="FFFFF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d Slide">
  <p:cSld name="End Slide">
    <p:bg>
      <p:bgPr>
        <a:solidFill>
          <a:schemeClr val="dk2"/>
        </a:solidFill>
        <a:effectLst/>
      </p:bgPr>
    </p:bg>
    <p:spTree>
      <p:nvGrpSpPr>
        <p:cNvPr id="1" name="Shape 140"/>
        <p:cNvGrpSpPr/>
        <p:nvPr/>
      </p:nvGrpSpPr>
      <p:grpSpPr>
        <a:xfrm>
          <a:off x="0" y="0"/>
          <a:ext cx="0" cy="0"/>
          <a:chOff x="0" y="0"/>
          <a:chExt cx="0" cy="0"/>
        </a:xfrm>
      </p:grpSpPr>
      <p:sp>
        <p:nvSpPr>
          <p:cNvPr id="141" name="Google Shape;141;p28"/>
          <p:cNvSpPr/>
          <p:nvPr/>
        </p:nvSpPr>
        <p:spPr>
          <a:xfrm>
            <a:off x="0" y="6165274"/>
            <a:ext cx="12192000" cy="692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42" name="Google Shape;142;p28"/>
          <p:cNvPicPr preferRelativeResize="0"/>
          <p:nvPr/>
        </p:nvPicPr>
        <p:blipFill rotWithShape="1">
          <a:blip r:embed="rId2">
            <a:alphaModFix/>
          </a:blip>
          <a:srcRect/>
          <a:stretch/>
        </p:blipFill>
        <p:spPr>
          <a:xfrm>
            <a:off x="1676897" y="3139438"/>
            <a:ext cx="6628653" cy="49313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Navy" type="secHead">
  <p:cSld name="SECTION_HEADER">
    <p:bg>
      <p:bgPr>
        <a:solidFill>
          <a:schemeClr val="dk2"/>
        </a:solidFill>
        <a:effectLst/>
      </p:bgPr>
    </p:bg>
    <p:spTree>
      <p:nvGrpSpPr>
        <p:cNvPr id="1" name="Shape 143"/>
        <p:cNvGrpSpPr/>
        <p:nvPr/>
      </p:nvGrpSpPr>
      <p:grpSpPr>
        <a:xfrm>
          <a:off x="0" y="0"/>
          <a:ext cx="0" cy="0"/>
          <a:chOff x="0" y="0"/>
          <a:chExt cx="0" cy="0"/>
        </a:xfrm>
      </p:grpSpPr>
      <p:sp>
        <p:nvSpPr>
          <p:cNvPr id="144" name="Google Shape;144;p29"/>
          <p:cNvSpPr/>
          <p:nvPr/>
        </p:nvSpPr>
        <p:spPr>
          <a:xfrm>
            <a:off x="0" y="5624946"/>
            <a:ext cx="12192000" cy="123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5" name="Google Shape;145;p29"/>
          <p:cNvSpPr txBox="1">
            <a:spLocks noGrp="1"/>
          </p:cNvSpPr>
          <p:nvPr>
            <p:ph type="title"/>
          </p:nvPr>
        </p:nvSpPr>
        <p:spPr>
          <a:xfrm>
            <a:off x="987500" y="5170900"/>
            <a:ext cx="10200900" cy="453900"/>
          </a:xfrm>
          <a:prstGeom prst="rect">
            <a:avLst/>
          </a:prstGeom>
        </p:spPr>
        <p:txBody>
          <a:bodyPr spcFirstLastPara="1" wrap="square" lIns="91425" tIns="45700" rIns="91425" bIns="4570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6" name="Google Shape;146;p29"/>
          <p:cNvSpPr txBox="1">
            <a:spLocks noGrp="1"/>
          </p:cNvSpPr>
          <p:nvPr>
            <p:ph type="subTitle" idx="1"/>
          </p:nvPr>
        </p:nvSpPr>
        <p:spPr>
          <a:xfrm>
            <a:off x="1047633" y="5624800"/>
            <a:ext cx="10152300" cy="453900"/>
          </a:xfrm>
          <a:prstGeom prst="rect">
            <a:avLst/>
          </a:prstGeom>
        </p:spPr>
        <p:txBody>
          <a:bodyPr spcFirstLastPara="1" wrap="square" lIns="91425" tIns="45700" rIns="91425" bIns="45700" anchor="t" anchorCtr="0">
            <a:noAutofit/>
          </a:bodyPr>
          <a:lstStyle>
            <a:lvl1pPr lvl="0" rtl="0">
              <a:spcBef>
                <a:spcPts val="750"/>
              </a:spcBef>
              <a:spcAft>
                <a:spcPts val="0"/>
              </a:spcAft>
              <a:buNone/>
              <a:defRPr>
                <a:solidFill>
                  <a:srgbClr val="FFFFFF"/>
                </a:solidFill>
              </a:defRPr>
            </a:lvl1pPr>
            <a:lvl2pPr lvl="1" rtl="0">
              <a:spcBef>
                <a:spcPts val="750"/>
              </a:spcBef>
              <a:spcAft>
                <a:spcPts val="0"/>
              </a:spcAft>
              <a:buNone/>
              <a:defRPr>
                <a:solidFill>
                  <a:srgbClr val="FFFFFF"/>
                </a:solidFill>
              </a:defRPr>
            </a:lvl2pPr>
            <a:lvl3pPr lvl="2" rtl="0">
              <a:spcBef>
                <a:spcPts val="750"/>
              </a:spcBef>
              <a:spcAft>
                <a:spcPts val="0"/>
              </a:spcAft>
              <a:buNone/>
              <a:defRPr>
                <a:solidFill>
                  <a:srgbClr val="FFFFFF"/>
                </a:solidFill>
              </a:defRPr>
            </a:lvl3pPr>
            <a:lvl4pPr lvl="3" rtl="0">
              <a:spcBef>
                <a:spcPts val="750"/>
              </a:spcBef>
              <a:spcAft>
                <a:spcPts val="0"/>
              </a:spcAft>
              <a:buNone/>
              <a:defRPr>
                <a:solidFill>
                  <a:srgbClr val="FFFFFF"/>
                </a:solidFill>
              </a:defRPr>
            </a:lvl4pPr>
            <a:lvl5pPr lvl="4" rtl="0">
              <a:spcBef>
                <a:spcPts val="750"/>
              </a:spcBef>
              <a:spcAft>
                <a:spcPts val="0"/>
              </a:spcAft>
              <a:buNone/>
              <a:defRPr>
                <a:solidFill>
                  <a:srgbClr val="FFFFFF"/>
                </a:solidFill>
              </a:defRPr>
            </a:lvl5pPr>
            <a:lvl6pPr lvl="5" rtl="0">
              <a:spcBef>
                <a:spcPts val="750"/>
              </a:spcBef>
              <a:spcAft>
                <a:spcPts val="0"/>
              </a:spcAft>
              <a:buNone/>
              <a:defRPr>
                <a:solidFill>
                  <a:srgbClr val="FFFFFF"/>
                </a:solidFill>
              </a:defRPr>
            </a:lvl6pPr>
            <a:lvl7pPr lvl="6" rtl="0">
              <a:spcBef>
                <a:spcPts val="750"/>
              </a:spcBef>
              <a:spcAft>
                <a:spcPts val="0"/>
              </a:spcAft>
              <a:buNone/>
              <a:defRPr>
                <a:solidFill>
                  <a:srgbClr val="FFFFFF"/>
                </a:solidFill>
              </a:defRPr>
            </a:lvl7pPr>
            <a:lvl8pPr lvl="7" rtl="0">
              <a:spcBef>
                <a:spcPts val="750"/>
              </a:spcBef>
              <a:spcAft>
                <a:spcPts val="0"/>
              </a:spcAft>
              <a:buNone/>
              <a:defRPr>
                <a:solidFill>
                  <a:srgbClr val="FFFFFF"/>
                </a:solidFill>
              </a:defRPr>
            </a:lvl8pPr>
            <a:lvl9pPr lvl="8" rtl="0">
              <a:spcBef>
                <a:spcPts val="750"/>
              </a:spcBef>
              <a:spcAft>
                <a:spcPts val="0"/>
              </a:spcAft>
              <a:buNone/>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orient="horz" pos="3312">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Moss">
  <p:cSld name="Section Header Moss">
    <p:bg>
      <p:bgPr>
        <a:solidFill>
          <a:schemeClr val="accent2"/>
        </a:solidFill>
        <a:effectLst/>
      </p:bgPr>
    </p:bg>
    <p:spTree>
      <p:nvGrpSpPr>
        <p:cNvPr id="1" name="Shape 147"/>
        <p:cNvGrpSpPr/>
        <p:nvPr/>
      </p:nvGrpSpPr>
      <p:grpSpPr>
        <a:xfrm>
          <a:off x="0" y="0"/>
          <a:ext cx="0" cy="0"/>
          <a:chOff x="0" y="0"/>
          <a:chExt cx="0" cy="0"/>
        </a:xfrm>
      </p:grpSpPr>
      <p:sp>
        <p:nvSpPr>
          <p:cNvPr id="148" name="Google Shape;148;p30"/>
          <p:cNvSpPr/>
          <p:nvPr/>
        </p:nvSpPr>
        <p:spPr>
          <a:xfrm>
            <a:off x="0" y="5624946"/>
            <a:ext cx="12192000" cy="1233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9" name="Google Shape;149;p30"/>
          <p:cNvSpPr txBox="1">
            <a:spLocks noGrp="1"/>
          </p:cNvSpPr>
          <p:nvPr>
            <p:ph type="title"/>
          </p:nvPr>
        </p:nvSpPr>
        <p:spPr>
          <a:xfrm>
            <a:off x="987500" y="5170900"/>
            <a:ext cx="10200900" cy="453900"/>
          </a:xfrm>
          <a:prstGeom prst="rect">
            <a:avLst/>
          </a:prstGeom>
        </p:spPr>
        <p:txBody>
          <a:bodyPr spcFirstLastPara="1" wrap="square" lIns="91425" tIns="45700" rIns="91425" bIns="4570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0" name="Google Shape;150;p30"/>
          <p:cNvSpPr txBox="1">
            <a:spLocks noGrp="1"/>
          </p:cNvSpPr>
          <p:nvPr>
            <p:ph type="subTitle" idx="1"/>
          </p:nvPr>
        </p:nvSpPr>
        <p:spPr>
          <a:xfrm>
            <a:off x="1047633" y="5624800"/>
            <a:ext cx="10152300" cy="453900"/>
          </a:xfrm>
          <a:prstGeom prst="rect">
            <a:avLst/>
          </a:prstGeom>
        </p:spPr>
        <p:txBody>
          <a:bodyPr spcFirstLastPara="1" wrap="square" lIns="91425" tIns="45700" rIns="91425" bIns="45700" anchor="t" anchorCtr="0">
            <a:noAutofit/>
          </a:bodyPr>
          <a:lstStyle>
            <a:lvl1pPr lvl="0" rtl="0">
              <a:spcBef>
                <a:spcPts val="750"/>
              </a:spcBef>
              <a:spcAft>
                <a:spcPts val="0"/>
              </a:spcAft>
              <a:buNone/>
              <a:defRPr>
                <a:solidFill>
                  <a:srgbClr val="FFFFFF"/>
                </a:solidFill>
              </a:defRPr>
            </a:lvl1pPr>
            <a:lvl2pPr lvl="1" rtl="0">
              <a:spcBef>
                <a:spcPts val="750"/>
              </a:spcBef>
              <a:spcAft>
                <a:spcPts val="0"/>
              </a:spcAft>
              <a:buNone/>
              <a:defRPr>
                <a:solidFill>
                  <a:srgbClr val="FFFFFF"/>
                </a:solidFill>
              </a:defRPr>
            </a:lvl2pPr>
            <a:lvl3pPr lvl="2" rtl="0">
              <a:spcBef>
                <a:spcPts val="750"/>
              </a:spcBef>
              <a:spcAft>
                <a:spcPts val="0"/>
              </a:spcAft>
              <a:buNone/>
              <a:defRPr>
                <a:solidFill>
                  <a:srgbClr val="FFFFFF"/>
                </a:solidFill>
              </a:defRPr>
            </a:lvl3pPr>
            <a:lvl4pPr lvl="3" rtl="0">
              <a:spcBef>
                <a:spcPts val="750"/>
              </a:spcBef>
              <a:spcAft>
                <a:spcPts val="0"/>
              </a:spcAft>
              <a:buNone/>
              <a:defRPr>
                <a:solidFill>
                  <a:srgbClr val="FFFFFF"/>
                </a:solidFill>
              </a:defRPr>
            </a:lvl4pPr>
            <a:lvl5pPr lvl="4" rtl="0">
              <a:spcBef>
                <a:spcPts val="750"/>
              </a:spcBef>
              <a:spcAft>
                <a:spcPts val="0"/>
              </a:spcAft>
              <a:buNone/>
              <a:defRPr>
                <a:solidFill>
                  <a:srgbClr val="FFFFFF"/>
                </a:solidFill>
              </a:defRPr>
            </a:lvl5pPr>
            <a:lvl6pPr lvl="5" rtl="0">
              <a:spcBef>
                <a:spcPts val="750"/>
              </a:spcBef>
              <a:spcAft>
                <a:spcPts val="0"/>
              </a:spcAft>
              <a:buNone/>
              <a:defRPr>
                <a:solidFill>
                  <a:srgbClr val="FFFFFF"/>
                </a:solidFill>
              </a:defRPr>
            </a:lvl6pPr>
            <a:lvl7pPr lvl="6" rtl="0">
              <a:spcBef>
                <a:spcPts val="750"/>
              </a:spcBef>
              <a:spcAft>
                <a:spcPts val="0"/>
              </a:spcAft>
              <a:buNone/>
              <a:defRPr>
                <a:solidFill>
                  <a:srgbClr val="FFFFFF"/>
                </a:solidFill>
              </a:defRPr>
            </a:lvl7pPr>
            <a:lvl8pPr lvl="7" rtl="0">
              <a:spcBef>
                <a:spcPts val="750"/>
              </a:spcBef>
              <a:spcAft>
                <a:spcPts val="0"/>
              </a:spcAft>
              <a:buNone/>
              <a:defRPr>
                <a:solidFill>
                  <a:srgbClr val="FFFFFF"/>
                </a:solidFill>
              </a:defRPr>
            </a:lvl8pPr>
            <a:lvl9pPr lvl="8" rtl="0">
              <a:spcBef>
                <a:spcPts val="750"/>
              </a:spcBef>
              <a:spcAft>
                <a:spcPts val="0"/>
              </a:spcAft>
              <a:buNone/>
              <a:defRPr>
                <a:solidFill>
                  <a:srgbClr val="FFFFFF"/>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Sea Green">
  <p:cSld name="Section Header Sea Green">
    <p:bg>
      <p:bgPr>
        <a:solidFill>
          <a:schemeClr val="accent3"/>
        </a:solidFill>
        <a:effectLst/>
      </p:bgPr>
    </p:bg>
    <p:spTree>
      <p:nvGrpSpPr>
        <p:cNvPr id="1" name="Shape 151"/>
        <p:cNvGrpSpPr/>
        <p:nvPr/>
      </p:nvGrpSpPr>
      <p:grpSpPr>
        <a:xfrm>
          <a:off x="0" y="0"/>
          <a:ext cx="0" cy="0"/>
          <a:chOff x="0" y="0"/>
          <a:chExt cx="0" cy="0"/>
        </a:xfrm>
      </p:grpSpPr>
      <p:sp>
        <p:nvSpPr>
          <p:cNvPr id="152" name="Google Shape;152;p31"/>
          <p:cNvSpPr/>
          <p:nvPr/>
        </p:nvSpPr>
        <p:spPr>
          <a:xfrm>
            <a:off x="0" y="5624946"/>
            <a:ext cx="12192000" cy="1233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3" name="Google Shape;153;p31"/>
          <p:cNvSpPr txBox="1">
            <a:spLocks noGrp="1"/>
          </p:cNvSpPr>
          <p:nvPr>
            <p:ph type="title"/>
          </p:nvPr>
        </p:nvSpPr>
        <p:spPr>
          <a:xfrm>
            <a:off x="987500" y="5170900"/>
            <a:ext cx="10200900" cy="453900"/>
          </a:xfrm>
          <a:prstGeom prst="rect">
            <a:avLst/>
          </a:prstGeom>
        </p:spPr>
        <p:txBody>
          <a:bodyPr spcFirstLastPara="1" wrap="square" lIns="91425" tIns="45700" rIns="91425" bIns="4570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4" name="Google Shape;154;p31"/>
          <p:cNvSpPr txBox="1">
            <a:spLocks noGrp="1"/>
          </p:cNvSpPr>
          <p:nvPr>
            <p:ph type="subTitle" idx="1"/>
          </p:nvPr>
        </p:nvSpPr>
        <p:spPr>
          <a:xfrm>
            <a:off x="1047633" y="5624800"/>
            <a:ext cx="10152300" cy="453900"/>
          </a:xfrm>
          <a:prstGeom prst="rect">
            <a:avLst/>
          </a:prstGeom>
        </p:spPr>
        <p:txBody>
          <a:bodyPr spcFirstLastPara="1" wrap="square" lIns="91425" tIns="45700" rIns="91425" bIns="45700" anchor="t" anchorCtr="0">
            <a:noAutofit/>
          </a:bodyPr>
          <a:lstStyle>
            <a:lvl1pPr lvl="0" rtl="0">
              <a:spcBef>
                <a:spcPts val="750"/>
              </a:spcBef>
              <a:spcAft>
                <a:spcPts val="0"/>
              </a:spcAft>
              <a:buNone/>
              <a:defRPr>
                <a:solidFill>
                  <a:srgbClr val="FFFFFF"/>
                </a:solidFill>
              </a:defRPr>
            </a:lvl1pPr>
            <a:lvl2pPr lvl="1" rtl="0">
              <a:spcBef>
                <a:spcPts val="750"/>
              </a:spcBef>
              <a:spcAft>
                <a:spcPts val="0"/>
              </a:spcAft>
              <a:buNone/>
              <a:defRPr>
                <a:solidFill>
                  <a:srgbClr val="FFFFFF"/>
                </a:solidFill>
              </a:defRPr>
            </a:lvl2pPr>
            <a:lvl3pPr lvl="2" rtl="0">
              <a:spcBef>
                <a:spcPts val="750"/>
              </a:spcBef>
              <a:spcAft>
                <a:spcPts val="0"/>
              </a:spcAft>
              <a:buNone/>
              <a:defRPr>
                <a:solidFill>
                  <a:srgbClr val="FFFFFF"/>
                </a:solidFill>
              </a:defRPr>
            </a:lvl3pPr>
            <a:lvl4pPr lvl="3" rtl="0">
              <a:spcBef>
                <a:spcPts val="750"/>
              </a:spcBef>
              <a:spcAft>
                <a:spcPts val="0"/>
              </a:spcAft>
              <a:buNone/>
              <a:defRPr>
                <a:solidFill>
                  <a:srgbClr val="FFFFFF"/>
                </a:solidFill>
              </a:defRPr>
            </a:lvl4pPr>
            <a:lvl5pPr lvl="4" rtl="0">
              <a:spcBef>
                <a:spcPts val="750"/>
              </a:spcBef>
              <a:spcAft>
                <a:spcPts val="0"/>
              </a:spcAft>
              <a:buNone/>
              <a:defRPr>
                <a:solidFill>
                  <a:srgbClr val="FFFFFF"/>
                </a:solidFill>
              </a:defRPr>
            </a:lvl5pPr>
            <a:lvl6pPr lvl="5" rtl="0">
              <a:spcBef>
                <a:spcPts val="750"/>
              </a:spcBef>
              <a:spcAft>
                <a:spcPts val="0"/>
              </a:spcAft>
              <a:buNone/>
              <a:defRPr>
                <a:solidFill>
                  <a:srgbClr val="FFFFFF"/>
                </a:solidFill>
              </a:defRPr>
            </a:lvl6pPr>
            <a:lvl7pPr lvl="6" rtl="0">
              <a:spcBef>
                <a:spcPts val="750"/>
              </a:spcBef>
              <a:spcAft>
                <a:spcPts val="0"/>
              </a:spcAft>
              <a:buNone/>
              <a:defRPr>
                <a:solidFill>
                  <a:srgbClr val="FFFFFF"/>
                </a:solidFill>
              </a:defRPr>
            </a:lvl7pPr>
            <a:lvl8pPr lvl="7" rtl="0">
              <a:spcBef>
                <a:spcPts val="750"/>
              </a:spcBef>
              <a:spcAft>
                <a:spcPts val="0"/>
              </a:spcAft>
              <a:buNone/>
              <a:defRPr>
                <a:solidFill>
                  <a:srgbClr val="FFFFFF"/>
                </a:solidFill>
              </a:defRPr>
            </a:lvl8pPr>
            <a:lvl9pPr lvl="8" rtl="0">
              <a:spcBef>
                <a:spcPts val="750"/>
              </a:spcBef>
              <a:spcAft>
                <a:spcPts val="0"/>
              </a:spcAft>
              <a:buNone/>
              <a:defRPr>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Row">
  <p:cSld name="Two Row">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526470" y="365127"/>
            <a:ext cx="11139059" cy="60122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62000" y="1264045"/>
            <a:ext cx="10661069" cy="128996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dk1"/>
              </a:buClr>
              <a:buSzPts val="1800"/>
              <a:buNone/>
              <a:defRPr sz="1800">
                <a:solidFill>
                  <a:schemeClr val="dk1"/>
                </a:solidFill>
              </a:defRPr>
            </a:lvl2pPr>
            <a:lvl3pPr marL="1371600" lvl="2" indent="-228600" algn="l">
              <a:lnSpc>
                <a:spcPct val="90000"/>
              </a:lnSpc>
              <a:spcBef>
                <a:spcPts val="500"/>
              </a:spcBef>
              <a:spcAft>
                <a:spcPts val="0"/>
              </a:spcAft>
              <a:buClr>
                <a:schemeClr val="dk1"/>
              </a:buClr>
              <a:buSzPts val="1800"/>
              <a:buNone/>
              <a:defRPr sz="1800">
                <a:solidFill>
                  <a:schemeClr val="dk1"/>
                </a:solidFill>
              </a:defRPr>
            </a:lvl3pPr>
            <a:lvl4pPr marL="1828800" lvl="3" indent="-228600" algn="l">
              <a:lnSpc>
                <a:spcPct val="90000"/>
              </a:lnSpc>
              <a:spcBef>
                <a:spcPts val="500"/>
              </a:spcBef>
              <a:spcAft>
                <a:spcPts val="0"/>
              </a:spcAft>
              <a:buClr>
                <a:schemeClr val="dk1"/>
              </a:buClr>
              <a:buSzPts val="1800"/>
              <a:buNone/>
              <a:defRPr sz="1800">
                <a:solidFill>
                  <a:schemeClr val="dk1"/>
                </a:solidFill>
              </a:defRPr>
            </a:lvl4pPr>
            <a:lvl5pPr marL="2286000" lvl="4" indent="-228600" algn="l">
              <a:lnSpc>
                <a:spcPct val="90000"/>
              </a:lnSpc>
              <a:spcBef>
                <a:spcPts val="500"/>
              </a:spcBef>
              <a:spcAft>
                <a:spcPts val="0"/>
              </a:spcAft>
              <a:buClr>
                <a:schemeClr val="dk1"/>
              </a:buClr>
              <a:buSzPts val="2000"/>
              <a:buNone/>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a:spLocks noGrp="1"/>
          </p:cNvSpPr>
          <p:nvPr>
            <p:ph type="pic" idx="2"/>
          </p:nvPr>
        </p:nvSpPr>
        <p:spPr>
          <a:xfrm>
            <a:off x="762000" y="3096695"/>
            <a:ext cx="10661069" cy="28162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Coral">
  <p:cSld name="Section Header Coral">
    <p:bg>
      <p:bgPr>
        <a:solidFill>
          <a:schemeClr val="accent4"/>
        </a:solidFill>
        <a:effectLst/>
      </p:bgPr>
    </p:bg>
    <p:spTree>
      <p:nvGrpSpPr>
        <p:cNvPr id="1" name="Shape 155"/>
        <p:cNvGrpSpPr/>
        <p:nvPr/>
      </p:nvGrpSpPr>
      <p:grpSpPr>
        <a:xfrm>
          <a:off x="0" y="0"/>
          <a:ext cx="0" cy="0"/>
          <a:chOff x="0" y="0"/>
          <a:chExt cx="0" cy="0"/>
        </a:xfrm>
      </p:grpSpPr>
      <p:sp>
        <p:nvSpPr>
          <p:cNvPr id="156" name="Google Shape;156;p32"/>
          <p:cNvSpPr/>
          <p:nvPr/>
        </p:nvSpPr>
        <p:spPr>
          <a:xfrm>
            <a:off x="0" y="5624946"/>
            <a:ext cx="12192000" cy="1233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7" name="Google Shape;157;p32"/>
          <p:cNvSpPr txBox="1">
            <a:spLocks noGrp="1"/>
          </p:cNvSpPr>
          <p:nvPr>
            <p:ph type="title"/>
          </p:nvPr>
        </p:nvSpPr>
        <p:spPr>
          <a:xfrm>
            <a:off x="987500" y="5170900"/>
            <a:ext cx="10200900" cy="453900"/>
          </a:xfrm>
          <a:prstGeom prst="rect">
            <a:avLst/>
          </a:prstGeom>
        </p:spPr>
        <p:txBody>
          <a:bodyPr spcFirstLastPara="1" wrap="square" lIns="91425" tIns="45700" rIns="91425" bIns="4570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8" name="Google Shape;158;p32"/>
          <p:cNvSpPr txBox="1">
            <a:spLocks noGrp="1"/>
          </p:cNvSpPr>
          <p:nvPr>
            <p:ph type="subTitle" idx="1"/>
          </p:nvPr>
        </p:nvSpPr>
        <p:spPr>
          <a:xfrm>
            <a:off x="1047633" y="5624800"/>
            <a:ext cx="10152300" cy="453900"/>
          </a:xfrm>
          <a:prstGeom prst="rect">
            <a:avLst/>
          </a:prstGeom>
        </p:spPr>
        <p:txBody>
          <a:bodyPr spcFirstLastPara="1" wrap="square" lIns="91425" tIns="45700" rIns="91425" bIns="45700" anchor="t" anchorCtr="0">
            <a:noAutofit/>
          </a:bodyPr>
          <a:lstStyle>
            <a:lvl1pPr lvl="0" rtl="0">
              <a:spcBef>
                <a:spcPts val="750"/>
              </a:spcBef>
              <a:spcAft>
                <a:spcPts val="0"/>
              </a:spcAft>
              <a:buNone/>
              <a:defRPr>
                <a:solidFill>
                  <a:srgbClr val="FFFFFF"/>
                </a:solidFill>
              </a:defRPr>
            </a:lvl1pPr>
            <a:lvl2pPr lvl="1" rtl="0">
              <a:spcBef>
                <a:spcPts val="750"/>
              </a:spcBef>
              <a:spcAft>
                <a:spcPts val="0"/>
              </a:spcAft>
              <a:buNone/>
              <a:defRPr>
                <a:solidFill>
                  <a:srgbClr val="FFFFFF"/>
                </a:solidFill>
              </a:defRPr>
            </a:lvl2pPr>
            <a:lvl3pPr lvl="2" rtl="0">
              <a:spcBef>
                <a:spcPts val="750"/>
              </a:spcBef>
              <a:spcAft>
                <a:spcPts val="0"/>
              </a:spcAft>
              <a:buNone/>
              <a:defRPr>
                <a:solidFill>
                  <a:srgbClr val="FFFFFF"/>
                </a:solidFill>
              </a:defRPr>
            </a:lvl3pPr>
            <a:lvl4pPr lvl="3" rtl="0">
              <a:spcBef>
                <a:spcPts val="750"/>
              </a:spcBef>
              <a:spcAft>
                <a:spcPts val="0"/>
              </a:spcAft>
              <a:buNone/>
              <a:defRPr>
                <a:solidFill>
                  <a:srgbClr val="FFFFFF"/>
                </a:solidFill>
              </a:defRPr>
            </a:lvl4pPr>
            <a:lvl5pPr lvl="4" rtl="0">
              <a:spcBef>
                <a:spcPts val="750"/>
              </a:spcBef>
              <a:spcAft>
                <a:spcPts val="0"/>
              </a:spcAft>
              <a:buNone/>
              <a:defRPr>
                <a:solidFill>
                  <a:srgbClr val="FFFFFF"/>
                </a:solidFill>
              </a:defRPr>
            </a:lvl5pPr>
            <a:lvl6pPr lvl="5" rtl="0">
              <a:spcBef>
                <a:spcPts val="750"/>
              </a:spcBef>
              <a:spcAft>
                <a:spcPts val="0"/>
              </a:spcAft>
              <a:buNone/>
              <a:defRPr>
                <a:solidFill>
                  <a:srgbClr val="FFFFFF"/>
                </a:solidFill>
              </a:defRPr>
            </a:lvl6pPr>
            <a:lvl7pPr lvl="6" rtl="0">
              <a:spcBef>
                <a:spcPts val="750"/>
              </a:spcBef>
              <a:spcAft>
                <a:spcPts val="0"/>
              </a:spcAft>
              <a:buNone/>
              <a:defRPr>
                <a:solidFill>
                  <a:srgbClr val="FFFFFF"/>
                </a:solidFill>
              </a:defRPr>
            </a:lvl7pPr>
            <a:lvl8pPr lvl="7" rtl="0">
              <a:spcBef>
                <a:spcPts val="750"/>
              </a:spcBef>
              <a:spcAft>
                <a:spcPts val="0"/>
              </a:spcAft>
              <a:buNone/>
              <a:defRPr>
                <a:solidFill>
                  <a:srgbClr val="FFFFFF"/>
                </a:solidFill>
              </a:defRPr>
            </a:lvl8pPr>
            <a:lvl9pPr lvl="8" rtl="0">
              <a:spcBef>
                <a:spcPts val="750"/>
              </a:spcBef>
              <a:spcAft>
                <a:spcPts val="0"/>
              </a:spcAft>
              <a:buNone/>
              <a:defRPr>
                <a:solidFill>
                  <a:srgbClr val="FFFFFF"/>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Gold">
  <p:cSld name="Section Header Gold">
    <p:bg>
      <p:bgPr>
        <a:solidFill>
          <a:schemeClr val="lt2"/>
        </a:solidFill>
        <a:effectLst/>
      </p:bgPr>
    </p:bg>
    <p:spTree>
      <p:nvGrpSpPr>
        <p:cNvPr id="1" name="Shape 159"/>
        <p:cNvGrpSpPr/>
        <p:nvPr/>
      </p:nvGrpSpPr>
      <p:grpSpPr>
        <a:xfrm>
          <a:off x="0" y="0"/>
          <a:ext cx="0" cy="0"/>
          <a:chOff x="0" y="0"/>
          <a:chExt cx="0" cy="0"/>
        </a:xfrm>
      </p:grpSpPr>
      <p:sp>
        <p:nvSpPr>
          <p:cNvPr id="160" name="Google Shape;160;p33"/>
          <p:cNvSpPr/>
          <p:nvPr/>
        </p:nvSpPr>
        <p:spPr>
          <a:xfrm>
            <a:off x="0" y="5624946"/>
            <a:ext cx="12192000" cy="123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1" name="Google Shape;161;p33"/>
          <p:cNvSpPr txBox="1">
            <a:spLocks noGrp="1"/>
          </p:cNvSpPr>
          <p:nvPr>
            <p:ph type="title"/>
          </p:nvPr>
        </p:nvSpPr>
        <p:spPr>
          <a:xfrm>
            <a:off x="987500" y="5170900"/>
            <a:ext cx="10200900" cy="453900"/>
          </a:xfrm>
          <a:prstGeom prst="rect">
            <a:avLst/>
          </a:prstGeom>
        </p:spPr>
        <p:txBody>
          <a:bodyPr spcFirstLastPara="1" wrap="square" lIns="91425" tIns="45700" rIns="91425" bIns="4570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2" name="Google Shape;162;p33"/>
          <p:cNvSpPr txBox="1">
            <a:spLocks noGrp="1"/>
          </p:cNvSpPr>
          <p:nvPr>
            <p:ph type="subTitle" idx="1"/>
          </p:nvPr>
        </p:nvSpPr>
        <p:spPr>
          <a:xfrm>
            <a:off x="1047633" y="5624800"/>
            <a:ext cx="10152300" cy="453900"/>
          </a:xfrm>
          <a:prstGeom prst="rect">
            <a:avLst/>
          </a:prstGeom>
        </p:spPr>
        <p:txBody>
          <a:bodyPr spcFirstLastPara="1" wrap="square" lIns="91425" tIns="45700" rIns="91425" bIns="45700" anchor="t" anchorCtr="0">
            <a:noAutofit/>
          </a:bodyPr>
          <a:lstStyle>
            <a:lvl1pPr lvl="0" rtl="0">
              <a:spcBef>
                <a:spcPts val="750"/>
              </a:spcBef>
              <a:spcAft>
                <a:spcPts val="0"/>
              </a:spcAft>
              <a:buNone/>
              <a:defRPr>
                <a:solidFill>
                  <a:schemeClr val="dk2"/>
                </a:solidFill>
              </a:defRPr>
            </a:lvl1pPr>
            <a:lvl2pPr lvl="1" rtl="0">
              <a:spcBef>
                <a:spcPts val="750"/>
              </a:spcBef>
              <a:spcAft>
                <a:spcPts val="0"/>
              </a:spcAft>
              <a:buNone/>
              <a:defRPr>
                <a:solidFill>
                  <a:schemeClr val="dk2"/>
                </a:solidFill>
              </a:defRPr>
            </a:lvl2pPr>
            <a:lvl3pPr lvl="2" rtl="0">
              <a:spcBef>
                <a:spcPts val="750"/>
              </a:spcBef>
              <a:spcAft>
                <a:spcPts val="0"/>
              </a:spcAft>
              <a:buNone/>
              <a:defRPr>
                <a:solidFill>
                  <a:schemeClr val="dk2"/>
                </a:solidFill>
              </a:defRPr>
            </a:lvl3pPr>
            <a:lvl4pPr lvl="3" rtl="0">
              <a:spcBef>
                <a:spcPts val="750"/>
              </a:spcBef>
              <a:spcAft>
                <a:spcPts val="0"/>
              </a:spcAft>
              <a:buNone/>
              <a:defRPr>
                <a:solidFill>
                  <a:schemeClr val="dk2"/>
                </a:solidFill>
              </a:defRPr>
            </a:lvl4pPr>
            <a:lvl5pPr lvl="4" rtl="0">
              <a:spcBef>
                <a:spcPts val="750"/>
              </a:spcBef>
              <a:spcAft>
                <a:spcPts val="0"/>
              </a:spcAft>
              <a:buNone/>
              <a:defRPr>
                <a:solidFill>
                  <a:schemeClr val="dk2"/>
                </a:solidFill>
              </a:defRPr>
            </a:lvl5pPr>
            <a:lvl6pPr lvl="5" rtl="0">
              <a:spcBef>
                <a:spcPts val="750"/>
              </a:spcBef>
              <a:spcAft>
                <a:spcPts val="0"/>
              </a:spcAft>
              <a:buNone/>
              <a:defRPr>
                <a:solidFill>
                  <a:schemeClr val="dk2"/>
                </a:solidFill>
              </a:defRPr>
            </a:lvl6pPr>
            <a:lvl7pPr lvl="6" rtl="0">
              <a:spcBef>
                <a:spcPts val="750"/>
              </a:spcBef>
              <a:spcAft>
                <a:spcPts val="0"/>
              </a:spcAft>
              <a:buNone/>
              <a:defRPr>
                <a:solidFill>
                  <a:schemeClr val="dk2"/>
                </a:solidFill>
              </a:defRPr>
            </a:lvl7pPr>
            <a:lvl8pPr lvl="7" rtl="0">
              <a:spcBef>
                <a:spcPts val="750"/>
              </a:spcBef>
              <a:spcAft>
                <a:spcPts val="0"/>
              </a:spcAft>
              <a:buNone/>
              <a:defRPr>
                <a:solidFill>
                  <a:schemeClr val="dk2"/>
                </a:solidFill>
              </a:defRPr>
            </a:lvl8pPr>
            <a:lvl9pPr lvl="8" rtl="0">
              <a:spcBef>
                <a:spcPts val="750"/>
              </a:spcBef>
              <a:spcAft>
                <a:spcPts val="0"/>
              </a:spcAft>
              <a:buNone/>
              <a:defRPr>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Aqua">
  <p:cSld name="Section Header Aqua">
    <p:bg>
      <p:bgPr>
        <a:solidFill>
          <a:schemeClr val="accent1"/>
        </a:solidFill>
        <a:effectLst/>
      </p:bgPr>
    </p:bg>
    <p:spTree>
      <p:nvGrpSpPr>
        <p:cNvPr id="1" name="Shape 27"/>
        <p:cNvGrpSpPr/>
        <p:nvPr/>
      </p:nvGrpSpPr>
      <p:grpSpPr>
        <a:xfrm>
          <a:off x="0" y="0"/>
          <a:ext cx="0" cy="0"/>
          <a:chOff x="0" y="0"/>
          <a:chExt cx="0" cy="0"/>
        </a:xfrm>
      </p:grpSpPr>
      <p:sp>
        <p:nvSpPr>
          <p:cNvPr id="28" name="Google Shape;28;p5"/>
          <p:cNvSpPr/>
          <p:nvPr/>
        </p:nvSpPr>
        <p:spPr>
          <a:xfrm>
            <a:off x="0" y="5624947"/>
            <a:ext cx="12192000" cy="12330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9" name="Google Shape;29;p5"/>
          <p:cNvSpPr txBox="1">
            <a:spLocks noGrp="1"/>
          </p:cNvSpPr>
          <p:nvPr>
            <p:ph type="title"/>
          </p:nvPr>
        </p:nvSpPr>
        <p:spPr>
          <a:xfrm>
            <a:off x="831851" y="4094024"/>
            <a:ext cx="10515600" cy="115425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31851" y="5275269"/>
            <a:ext cx="10515600" cy="10354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type="twoObj">
  <p:cSld name="TWO_OBJECTS">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26470" y="186426"/>
            <a:ext cx="11139000" cy="59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762000" y="1151677"/>
            <a:ext cx="5232300" cy="5025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body" idx="2"/>
          </p:nvPr>
        </p:nvSpPr>
        <p:spPr>
          <a:xfrm>
            <a:off x="6197600" y="1151677"/>
            <a:ext cx="5225400" cy="5025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Blocks + Picture">
  <p:cSld name="Two Content Blocks + Picture">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526470" y="186426"/>
            <a:ext cx="11139000" cy="59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
          <p:cNvSpPr txBox="1">
            <a:spLocks noGrp="1"/>
          </p:cNvSpPr>
          <p:nvPr>
            <p:ph type="body" idx="1"/>
          </p:nvPr>
        </p:nvSpPr>
        <p:spPr>
          <a:xfrm>
            <a:off x="762000" y="2284267"/>
            <a:ext cx="5232400" cy="1478036"/>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
          <p:cNvSpPr txBox="1">
            <a:spLocks noGrp="1"/>
          </p:cNvSpPr>
          <p:nvPr>
            <p:ph type="body" idx="2"/>
          </p:nvPr>
        </p:nvSpPr>
        <p:spPr>
          <a:xfrm>
            <a:off x="762000" y="4365771"/>
            <a:ext cx="5232400" cy="1811193"/>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body" idx="3"/>
          </p:nvPr>
        </p:nvSpPr>
        <p:spPr>
          <a:xfrm>
            <a:off x="762000" y="3906838"/>
            <a:ext cx="5232400" cy="4587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381000" algn="l">
              <a:lnSpc>
                <a:spcPct val="90000"/>
              </a:lnSpc>
              <a:spcBef>
                <a:spcPts val="500"/>
              </a:spcBef>
              <a:spcAft>
                <a:spcPts val="0"/>
              </a:spcAft>
              <a:buClr>
                <a:schemeClr val="dk1"/>
              </a:buClr>
              <a:buSzPts val="2400"/>
              <a:buChar char="•"/>
              <a:defRPr b="1"/>
            </a:lvl2pPr>
            <a:lvl3pPr marL="1371600" lvl="2" indent="-355600" algn="l">
              <a:lnSpc>
                <a:spcPct val="90000"/>
              </a:lnSpc>
              <a:spcBef>
                <a:spcPts val="500"/>
              </a:spcBef>
              <a:spcAft>
                <a:spcPts val="0"/>
              </a:spcAft>
              <a:buClr>
                <a:schemeClr val="dk1"/>
              </a:buClr>
              <a:buSzPts val="20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342900" algn="l">
              <a:lnSpc>
                <a:spcPct val="90000"/>
              </a:lnSpc>
              <a:spcBef>
                <a:spcPts val="500"/>
              </a:spcBef>
              <a:spcAft>
                <a:spcPts val="0"/>
              </a:spcAft>
              <a:buClr>
                <a:schemeClr val="dk1"/>
              </a:buClr>
              <a:buSzPts val="18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4"/>
          </p:nvPr>
        </p:nvSpPr>
        <p:spPr>
          <a:xfrm>
            <a:off x="762000" y="1825481"/>
            <a:ext cx="5232400" cy="4587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381000" algn="l">
              <a:lnSpc>
                <a:spcPct val="90000"/>
              </a:lnSpc>
              <a:spcBef>
                <a:spcPts val="500"/>
              </a:spcBef>
              <a:spcAft>
                <a:spcPts val="0"/>
              </a:spcAft>
              <a:buClr>
                <a:schemeClr val="dk1"/>
              </a:buClr>
              <a:buSzPts val="2400"/>
              <a:buChar char="•"/>
              <a:defRPr b="1"/>
            </a:lvl2pPr>
            <a:lvl3pPr marL="1371600" lvl="2" indent="-355600" algn="l">
              <a:lnSpc>
                <a:spcPct val="90000"/>
              </a:lnSpc>
              <a:spcBef>
                <a:spcPts val="500"/>
              </a:spcBef>
              <a:spcAft>
                <a:spcPts val="0"/>
              </a:spcAft>
              <a:buClr>
                <a:schemeClr val="dk1"/>
              </a:buClr>
              <a:buSzPts val="20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342900" algn="l">
              <a:lnSpc>
                <a:spcPct val="90000"/>
              </a:lnSpc>
              <a:spcBef>
                <a:spcPts val="500"/>
              </a:spcBef>
              <a:spcAft>
                <a:spcPts val="0"/>
              </a:spcAft>
              <a:buClr>
                <a:schemeClr val="dk1"/>
              </a:buClr>
              <a:buSzPts val="18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a:spLocks noGrp="1"/>
          </p:cNvSpPr>
          <p:nvPr>
            <p:ph type="pic" idx="5"/>
          </p:nvPr>
        </p:nvSpPr>
        <p:spPr>
          <a:xfrm>
            <a:off x="6221073" y="1825625"/>
            <a:ext cx="5181600" cy="43513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Slide">
  <p:cSld name="End Slide">
    <p:bg>
      <p:bgPr>
        <a:solidFill>
          <a:schemeClr val="dk2"/>
        </a:solidFill>
        <a:effectLst/>
      </p:bgPr>
    </p:bg>
    <p:spTree>
      <p:nvGrpSpPr>
        <p:cNvPr id="1" name="Shape 42"/>
        <p:cNvGrpSpPr/>
        <p:nvPr/>
      </p:nvGrpSpPr>
      <p:grpSpPr>
        <a:xfrm>
          <a:off x="0" y="0"/>
          <a:ext cx="0" cy="0"/>
          <a:chOff x="0" y="0"/>
          <a:chExt cx="0" cy="0"/>
        </a:xfrm>
      </p:grpSpPr>
      <p:sp>
        <p:nvSpPr>
          <p:cNvPr id="43" name="Google Shape;43;p8"/>
          <p:cNvSpPr/>
          <p:nvPr/>
        </p:nvSpPr>
        <p:spPr>
          <a:xfrm>
            <a:off x="0" y="6165275"/>
            <a:ext cx="12192000" cy="69272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44" name="Google Shape;44;p8"/>
          <p:cNvPicPr preferRelativeResize="0"/>
          <p:nvPr/>
        </p:nvPicPr>
        <p:blipFill rotWithShape="1">
          <a:blip r:embed="rId2">
            <a:alphaModFix/>
          </a:blip>
          <a:srcRect/>
          <a:stretch/>
        </p:blipFill>
        <p:spPr>
          <a:xfrm>
            <a:off x="2425700" y="3155950"/>
            <a:ext cx="7340600" cy="546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Rows Two Columns">
  <p:cSld name="Two Rows Two Columns">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526470" y="186426"/>
            <a:ext cx="11139000" cy="59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762000" y="2284267"/>
            <a:ext cx="5232400" cy="1478036"/>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
          <p:cNvSpPr txBox="1">
            <a:spLocks noGrp="1"/>
          </p:cNvSpPr>
          <p:nvPr>
            <p:ph type="body" idx="2"/>
          </p:nvPr>
        </p:nvSpPr>
        <p:spPr>
          <a:xfrm>
            <a:off x="762000" y="4365771"/>
            <a:ext cx="5232400" cy="1811193"/>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9"/>
          <p:cNvSpPr txBox="1">
            <a:spLocks noGrp="1"/>
          </p:cNvSpPr>
          <p:nvPr>
            <p:ph type="body" idx="3"/>
          </p:nvPr>
        </p:nvSpPr>
        <p:spPr>
          <a:xfrm>
            <a:off x="762000" y="3906838"/>
            <a:ext cx="5232400" cy="4587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381000" algn="l">
              <a:lnSpc>
                <a:spcPct val="90000"/>
              </a:lnSpc>
              <a:spcBef>
                <a:spcPts val="500"/>
              </a:spcBef>
              <a:spcAft>
                <a:spcPts val="0"/>
              </a:spcAft>
              <a:buClr>
                <a:schemeClr val="dk1"/>
              </a:buClr>
              <a:buSzPts val="2400"/>
              <a:buChar char="•"/>
              <a:defRPr b="1"/>
            </a:lvl2pPr>
            <a:lvl3pPr marL="1371600" lvl="2" indent="-355600" algn="l">
              <a:lnSpc>
                <a:spcPct val="90000"/>
              </a:lnSpc>
              <a:spcBef>
                <a:spcPts val="500"/>
              </a:spcBef>
              <a:spcAft>
                <a:spcPts val="0"/>
              </a:spcAft>
              <a:buClr>
                <a:schemeClr val="dk1"/>
              </a:buClr>
              <a:buSzPts val="20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342900" algn="l">
              <a:lnSpc>
                <a:spcPct val="90000"/>
              </a:lnSpc>
              <a:spcBef>
                <a:spcPts val="500"/>
              </a:spcBef>
              <a:spcAft>
                <a:spcPts val="0"/>
              </a:spcAft>
              <a:buClr>
                <a:schemeClr val="dk1"/>
              </a:buClr>
              <a:buSzPts val="18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
          <p:cNvSpPr txBox="1">
            <a:spLocks noGrp="1"/>
          </p:cNvSpPr>
          <p:nvPr>
            <p:ph type="body" idx="4"/>
          </p:nvPr>
        </p:nvSpPr>
        <p:spPr>
          <a:xfrm>
            <a:off x="762000" y="1825481"/>
            <a:ext cx="5232400" cy="4587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381000" algn="l">
              <a:lnSpc>
                <a:spcPct val="90000"/>
              </a:lnSpc>
              <a:spcBef>
                <a:spcPts val="500"/>
              </a:spcBef>
              <a:spcAft>
                <a:spcPts val="0"/>
              </a:spcAft>
              <a:buClr>
                <a:schemeClr val="dk1"/>
              </a:buClr>
              <a:buSzPts val="2400"/>
              <a:buChar char="•"/>
              <a:defRPr b="1"/>
            </a:lvl2pPr>
            <a:lvl3pPr marL="1371600" lvl="2" indent="-355600" algn="l">
              <a:lnSpc>
                <a:spcPct val="90000"/>
              </a:lnSpc>
              <a:spcBef>
                <a:spcPts val="500"/>
              </a:spcBef>
              <a:spcAft>
                <a:spcPts val="0"/>
              </a:spcAft>
              <a:buClr>
                <a:schemeClr val="dk1"/>
              </a:buClr>
              <a:buSzPts val="20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342900" algn="l">
              <a:lnSpc>
                <a:spcPct val="90000"/>
              </a:lnSpc>
              <a:spcBef>
                <a:spcPts val="500"/>
              </a:spcBef>
              <a:spcAft>
                <a:spcPts val="0"/>
              </a:spcAft>
              <a:buClr>
                <a:schemeClr val="dk1"/>
              </a:buClr>
              <a:buSzPts val="18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
          <p:cNvSpPr txBox="1">
            <a:spLocks noGrp="1"/>
          </p:cNvSpPr>
          <p:nvPr>
            <p:ph type="body" idx="5"/>
          </p:nvPr>
        </p:nvSpPr>
        <p:spPr>
          <a:xfrm>
            <a:off x="6236853" y="2284122"/>
            <a:ext cx="5156200" cy="1478036"/>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9"/>
          <p:cNvSpPr txBox="1">
            <a:spLocks noGrp="1"/>
          </p:cNvSpPr>
          <p:nvPr>
            <p:ph type="body" idx="6"/>
          </p:nvPr>
        </p:nvSpPr>
        <p:spPr>
          <a:xfrm>
            <a:off x="6236853" y="4365626"/>
            <a:ext cx="5156200" cy="1811193"/>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
          <p:cNvSpPr txBox="1">
            <a:spLocks noGrp="1"/>
          </p:cNvSpPr>
          <p:nvPr>
            <p:ph type="body" idx="7"/>
          </p:nvPr>
        </p:nvSpPr>
        <p:spPr>
          <a:xfrm>
            <a:off x="6236853" y="3906694"/>
            <a:ext cx="5156200" cy="4587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381000" algn="l">
              <a:lnSpc>
                <a:spcPct val="90000"/>
              </a:lnSpc>
              <a:spcBef>
                <a:spcPts val="500"/>
              </a:spcBef>
              <a:spcAft>
                <a:spcPts val="0"/>
              </a:spcAft>
              <a:buClr>
                <a:schemeClr val="dk1"/>
              </a:buClr>
              <a:buSzPts val="2400"/>
              <a:buChar char="•"/>
              <a:defRPr b="1"/>
            </a:lvl2pPr>
            <a:lvl3pPr marL="1371600" lvl="2" indent="-355600" algn="l">
              <a:lnSpc>
                <a:spcPct val="90000"/>
              </a:lnSpc>
              <a:spcBef>
                <a:spcPts val="500"/>
              </a:spcBef>
              <a:spcAft>
                <a:spcPts val="0"/>
              </a:spcAft>
              <a:buClr>
                <a:schemeClr val="dk1"/>
              </a:buClr>
              <a:buSzPts val="20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342900" algn="l">
              <a:lnSpc>
                <a:spcPct val="90000"/>
              </a:lnSpc>
              <a:spcBef>
                <a:spcPts val="500"/>
              </a:spcBef>
              <a:spcAft>
                <a:spcPts val="0"/>
              </a:spcAft>
              <a:buClr>
                <a:schemeClr val="dk1"/>
              </a:buClr>
              <a:buSzPts val="18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9"/>
          <p:cNvSpPr txBox="1">
            <a:spLocks noGrp="1"/>
          </p:cNvSpPr>
          <p:nvPr>
            <p:ph type="body" idx="8"/>
          </p:nvPr>
        </p:nvSpPr>
        <p:spPr>
          <a:xfrm>
            <a:off x="6236853" y="1825336"/>
            <a:ext cx="5156200" cy="4587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381000" algn="l">
              <a:lnSpc>
                <a:spcPct val="90000"/>
              </a:lnSpc>
              <a:spcBef>
                <a:spcPts val="500"/>
              </a:spcBef>
              <a:spcAft>
                <a:spcPts val="0"/>
              </a:spcAft>
              <a:buClr>
                <a:schemeClr val="dk1"/>
              </a:buClr>
              <a:buSzPts val="2400"/>
              <a:buChar char="•"/>
              <a:defRPr b="1"/>
            </a:lvl2pPr>
            <a:lvl3pPr marL="1371600" lvl="2" indent="-355600" algn="l">
              <a:lnSpc>
                <a:spcPct val="90000"/>
              </a:lnSpc>
              <a:spcBef>
                <a:spcPts val="500"/>
              </a:spcBef>
              <a:spcAft>
                <a:spcPts val="0"/>
              </a:spcAft>
              <a:buClr>
                <a:schemeClr val="dk1"/>
              </a:buClr>
              <a:buSzPts val="20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342900" algn="l">
              <a:lnSpc>
                <a:spcPct val="90000"/>
              </a:lnSpc>
              <a:spcBef>
                <a:spcPts val="500"/>
              </a:spcBef>
              <a:spcAft>
                <a:spcPts val="0"/>
              </a:spcAft>
              <a:buClr>
                <a:schemeClr val="dk1"/>
              </a:buClr>
              <a:buSzPts val="18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s with Titles">
  <p:cSld name="Two Columns with Titles">
    <p:spTree>
      <p:nvGrpSpPr>
        <p:cNvPr id="1" name="Shape 55"/>
        <p:cNvGrpSpPr/>
        <p:nvPr/>
      </p:nvGrpSpPr>
      <p:grpSpPr>
        <a:xfrm>
          <a:off x="0" y="0"/>
          <a:ext cx="0" cy="0"/>
          <a:chOff x="0" y="0"/>
          <a:chExt cx="0" cy="0"/>
        </a:xfrm>
      </p:grpSpPr>
      <p:sp>
        <p:nvSpPr>
          <p:cNvPr id="56" name="Google Shape;56;p10"/>
          <p:cNvSpPr txBox="1">
            <a:spLocks noGrp="1"/>
          </p:cNvSpPr>
          <p:nvPr>
            <p:ph type="body" idx="1"/>
          </p:nvPr>
        </p:nvSpPr>
        <p:spPr>
          <a:xfrm>
            <a:off x="762001" y="1681163"/>
            <a:ext cx="5236633"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0"/>
          <p:cNvSpPr txBox="1">
            <a:spLocks noGrp="1"/>
          </p:cNvSpPr>
          <p:nvPr>
            <p:ph type="body" idx="2"/>
          </p:nvPr>
        </p:nvSpPr>
        <p:spPr>
          <a:xfrm>
            <a:off x="762001" y="2505075"/>
            <a:ext cx="5236633" cy="36845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txBox="1">
            <a:spLocks noGrp="1"/>
          </p:cNvSpPr>
          <p:nvPr>
            <p:ph type="body" idx="3"/>
          </p:nvPr>
        </p:nvSpPr>
        <p:spPr>
          <a:xfrm>
            <a:off x="6172200" y="1681163"/>
            <a:ext cx="5250869"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1"/>
              </a:buClr>
              <a:buSzPts val="2000"/>
              <a:buNone/>
              <a:defRPr sz="20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0"/>
          <p:cNvSpPr txBox="1">
            <a:spLocks noGrp="1"/>
          </p:cNvSpPr>
          <p:nvPr>
            <p:ph type="body" idx="4"/>
          </p:nvPr>
        </p:nvSpPr>
        <p:spPr>
          <a:xfrm>
            <a:off x="6172200" y="2505075"/>
            <a:ext cx="5250869" cy="36845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0"/>
          <p:cNvSpPr txBox="1">
            <a:spLocks noGrp="1"/>
          </p:cNvSpPr>
          <p:nvPr>
            <p:ph type="title"/>
          </p:nvPr>
        </p:nvSpPr>
        <p:spPr>
          <a:xfrm>
            <a:off x="526470" y="186426"/>
            <a:ext cx="11139000" cy="59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26470" y="186426"/>
            <a:ext cx="11139000" cy="592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3600"/>
              <a:buFont typeface="Century Gothic"/>
              <a:buNone/>
              <a:defRPr sz="3600" b="1" i="0" u="none" strike="noStrike" cap="none">
                <a:solidFill>
                  <a:schemeClr val="dk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526475" y="1250977"/>
            <a:ext cx="10515600" cy="4926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p:nvPr/>
        </p:nvSpPr>
        <p:spPr>
          <a:xfrm>
            <a:off x="112675" y="6535350"/>
            <a:ext cx="20517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b="1" i="0" u="none" strike="noStrike" cap="none">
                <a:solidFill>
                  <a:schemeClr val="dk1"/>
                </a:solidFill>
                <a:latin typeface="Century Gothic"/>
                <a:ea typeface="Century Gothic"/>
                <a:cs typeface="Century Gothic"/>
                <a:sym typeface="Century Gothic"/>
              </a:rPr>
              <a:t>Office of Research</a:t>
            </a:r>
            <a:endParaRPr sz="1700"/>
          </a:p>
        </p:txBody>
      </p:sp>
      <p:pic>
        <p:nvPicPr>
          <p:cNvPr id="13" name="Google Shape;13;p1"/>
          <p:cNvPicPr preferRelativeResize="0"/>
          <p:nvPr/>
        </p:nvPicPr>
        <p:blipFill rotWithShape="1">
          <a:blip r:embed="rId19">
            <a:alphaModFix/>
          </a:blip>
          <a:srcRect/>
          <a:stretch/>
        </p:blipFill>
        <p:spPr>
          <a:xfrm>
            <a:off x="9402403" y="6459142"/>
            <a:ext cx="2576623" cy="1878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526469" y="432599"/>
            <a:ext cx="11112900" cy="466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 name="Google Shape;92;p19"/>
          <p:cNvSpPr txBox="1">
            <a:spLocks noGrp="1"/>
          </p:cNvSpPr>
          <p:nvPr>
            <p:ph type="body" idx="1"/>
          </p:nvPr>
        </p:nvSpPr>
        <p:spPr>
          <a:xfrm>
            <a:off x="526471" y="1205525"/>
            <a:ext cx="10515600" cy="435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75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100000"/>
              </a:lnSpc>
              <a:spcBef>
                <a:spcPts val="375"/>
              </a:spcBef>
              <a:spcAft>
                <a:spcPts val="0"/>
              </a:spcAft>
              <a:buClr>
                <a:schemeClr val="accent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375"/>
              </a:spcBef>
              <a:spcAft>
                <a:spcPts val="0"/>
              </a:spcAft>
              <a:buClr>
                <a:schemeClr val="accent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rtl="0">
              <a:lnSpc>
                <a:spcPct val="100000"/>
              </a:lnSpc>
              <a:spcBef>
                <a:spcPts val="375"/>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lnSpc>
                <a:spcPct val="100000"/>
              </a:lnSpc>
              <a:spcBef>
                <a:spcPts val="375"/>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p:nvPr/>
        </p:nvSpPr>
        <p:spPr>
          <a:xfrm>
            <a:off x="251013" y="6459142"/>
            <a:ext cx="58731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0" u="none" strike="noStrike" cap="none">
                <a:solidFill>
                  <a:schemeClr val="dk1"/>
                </a:solidFill>
                <a:latin typeface="Century Gothic"/>
                <a:ea typeface="Century Gothic"/>
                <a:cs typeface="Century Gothic"/>
                <a:sym typeface="Century Gothic"/>
              </a:rPr>
              <a:t>Office/Department/Division Name</a:t>
            </a:r>
            <a:endParaRPr/>
          </a:p>
        </p:txBody>
      </p:sp>
      <p:pic>
        <p:nvPicPr>
          <p:cNvPr id="94" name="Google Shape;94;p19"/>
          <p:cNvPicPr preferRelativeResize="0"/>
          <p:nvPr/>
        </p:nvPicPr>
        <p:blipFill>
          <a:blip r:embed="rId16">
            <a:alphaModFix/>
          </a:blip>
          <a:stretch>
            <a:fillRect/>
          </a:stretch>
        </p:blipFill>
        <p:spPr>
          <a:xfrm>
            <a:off x="8713900" y="6459149"/>
            <a:ext cx="2338299" cy="1753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hyperlink" Target="http://lbourouiba.mit.edu/image-gallery/cough-sequence"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kWaMPk6g7Z0"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kYJvU81DKgk"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hyperlink" Target="https://countyofsb.org/uploadedFiles/phd/PROGRAMS/Disease_Control/Corona/Health%20Officer%20Order%202020-10.pdf" TargetMode="Externa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hyperlink" Target="https://www.ehs.ucsb.edu/files/docs/ih/UCSB_Respiratory_Protection_Program_Manual.pdf"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www.nytimes.com/2020/04/08/well/live/coronavirus-face-mask-mistakes.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nytimes.com/2020/04/08/well/live/coronavirus-face-mask-mistakes.html"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coronavirus/2019-ncov/hcp/respirators-strategy/index.html"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smartairfilters.com/en/blog/best-materials-make-diy-face-mask-viru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nejm.org/doi/full/10.1056/NEJMc2007800"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hyperlink" Target="http://www.youtube.com/watch?v=jgoTMOgb3D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WZSKoNGTR6Q"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vTzjC5HATXg"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Kas0tIxDvrg"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hyperlink" Target="https://www.who.int/gpsc/5may/Hand_Hygiene_Why_How_and_When_Brochure.pdf?ua=1"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cbX0xwKORjk"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www.npr.org/sections/health-shots/2020/03/31/824155179/cdc-director-on-models-for-the-months-to-come-this-virus-is-going-to-be-with-us"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www.cnbc.com/2020/04/06/who-says-the-coronavirus-can-spread-one-to-three-days-before-symptoms-start.html" TargetMode="External"/><Relationship Id="rId4" Type="http://schemas.openxmlformats.org/officeDocument/2006/relationships/hyperlink" Target="https://www.cdc.gov/mmwr/volumes/69/wr/mm6912e3.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professionals.site.apic.org/files/2016/09/Break-the-Chain-of-Infection.pdf"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hyperlink" Target="https://wwwnc.cdc.gov/eid/article/26/7/20-0764_articl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hyperlink" Target="https://kt.cern/competences/radiation-protection-and-monitor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www.easa.europa.eu/easa-and-you/safety-management/safety-risk-managemen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uBnRbkTGEjs&amp;feature=youtu.be" TargetMode="External"/><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68.jpg"/><Relationship Id="rId5" Type="http://schemas.openxmlformats.org/officeDocument/2006/relationships/hyperlink" Target="http://www.youtube.com/watch?v=uBnRbkTGEjs" TargetMode="Externa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hyperlink" Target="https://www.newyorker.com/science/medical-dispatch/amid-the-coronavirus-crisis-a-regimen-for-reentry" TargetMode="External"/><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hyperlink" Target="https://www.amazon.com/Chop-Wood-Carry-Water-Becoming-ebook/dp/B019YG5P3C" TargetMode="External"/><Relationship Id="rId4" Type="http://schemas.openxmlformats.org/officeDocument/2006/relationships/hyperlink" Target="https://www.cidrap.umn.edu/sites/default/files/public/downloads/cidrap-covid19-viewpoint-part1_0.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nature.com/articles/s41591-020-0869-5"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hyperlink" Target="https://www.medrxiv.org/content/10.1101/2020.03.05.20031815v1.full.pdf" TargetMode="External"/><Relationship Id="rId4" Type="http://schemas.openxmlformats.org/officeDocument/2006/relationships/hyperlink" Target="https://wellcomeopenresearch.org/articles/5-58" TargetMode="Externa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www.ehs.ucsb.edu/iipp" TargetMode="External"/><Relationship Id="rId7"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hyperlink" Target="https://docs.google.com/spreadsheets/d/1FwR1i7CLc4DLX6LOmEr48pAKmJmJ00Dl_XyErte3AYk/edit#gid=0" TargetMode="External"/><Relationship Id="rId5" Type="http://schemas.openxmlformats.org/officeDocument/2006/relationships/hyperlink" Target="https://www.ehs.ucsb.edu/files/docs/ii/IIPP_Contents.pdf" TargetMode="External"/><Relationship Id="rId4" Type="http://schemas.openxmlformats.org/officeDocument/2006/relationships/hyperlink" Target="https://www.ehs.ucsb.edu/dsr"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iversity.ucsb.edu/about/principles-of-community"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openxmlformats.org/officeDocument/2006/relationships/hyperlink" Target="https://recoverysbc.org/wp-content/uploads/2020/05/Office-Workspaces-v4.pdf" TargetMode="External"/><Relationship Id="rId3" Type="http://schemas.openxmlformats.org/officeDocument/2006/relationships/hyperlink" Target="https://covid19.ca.gov/pdf/guidance-life-sciences.pdf" TargetMode="External"/><Relationship Id="rId7" Type="http://schemas.openxmlformats.org/officeDocument/2006/relationships/hyperlink" Target="https://covid19.ca.gov/pdf/checklist-office-workspaces.pdf"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hyperlink" Target="https://covid19.ca.gov/pdf/guidance-office-workspaces.pdf" TargetMode="External"/><Relationship Id="rId5" Type="http://schemas.openxmlformats.org/officeDocument/2006/relationships/hyperlink" Target="https://recoverysbc.org/wp-content/uploads/2020/05/Life-Sciences-v4.pdf" TargetMode="External"/><Relationship Id="rId4" Type="http://schemas.openxmlformats.org/officeDocument/2006/relationships/hyperlink" Target="https://covid19.ca.gov/pdf/checklist-life-sciences.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hyperlink" Target="https://www.cdc.gov/coronavirus/2019-ncov/symptoms-testing/symptoms.html"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tudenthealth.sa.ucsb.edu" TargetMode="External"/><Relationship Id="rId7"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hyperlink" Target="http://studenthealth.sa.ucsb.edu/docs/default-source/hours---after-hours-or-clinic-hours/after-hours_20200415_final.pdf?sfvrsn=12d1f4ab_0" TargetMode="External"/><Relationship Id="rId5" Type="http://schemas.openxmlformats.org/officeDocument/2006/relationships/hyperlink" Target="https://studenthealthoc.sa.ucsb.edu/login_dualauthentication.aspx" TargetMode="External"/><Relationship Id="rId4" Type="http://schemas.openxmlformats.org/officeDocument/2006/relationships/hyperlink" Target="https://kiosk.na1.qless.com/kiosk/app/home/100100000170"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themedcenters.com" TargetMode="External"/><Relationship Id="rId3" Type="http://schemas.openxmlformats.org/officeDocument/2006/relationships/hyperlink" Target="https://livehealthonline.com/" TargetMode="External"/><Relationship Id="rId7" Type="http://schemas.openxmlformats.org/officeDocument/2006/relationships/hyperlink" Target="https://www.countyofsb.org/phd/" TargetMode="External"/><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hyperlink" Target="https://sbclinics.org" TargetMode="External"/><Relationship Id="rId11" Type="http://schemas.openxmlformats.org/officeDocument/2006/relationships/image" Target="../media/image75.png"/><Relationship Id="rId5" Type="http://schemas.openxmlformats.org/officeDocument/2006/relationships/hyperlink" Target="https://www.sansumclinic.org/" TargetMode="External"/><Relationship Id="rId10" Type="http://schemas.openxmlformats.org/officeDocument/2006/relationships/hyperlink" Target="https://publichealthsbc.org/testing/" TargetMode="External"/><Relationship Id="rId4" Type="http://schemas.openxmlformats.org/officeDocument/2006/relationships/hyperlink" Target="https://www.cottagehealth.org/carenow/?utm_source=GMB&amp;utm_medium=CTA&amp;utm_campaign=gmb-carenow" TargetMode="External"/><Relationship Id="rId9" Type="http://schemas.openxmlformats.org/officeDocument/2006/relationships/hyperlink" Target="https://jacksonmedicalgroup.com/?gclid=EAIaIQobChMIwabF_-ne6QIVxR6tBh1CbQwTEAAYASAAEgLCxfD_Bw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media/releases/2020/s0522-cdc-updates-covid-transmission.html"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hyperlink" Target="https://www.cdc.gov/infectioncontrol/pdf/guidelines/disinfection-guidelines-H.pdf" TargetMode="External"/><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hyperlink" Target="https://www.thelancet.com/journals/lanmic/article/PIIS2666-5247(20)30003-3/fulltext" TargetMode="External"/><Relationship Id="rId4" Type="http://schemas.openxmlformats.org/officeDocument/2006/relationships/image" Target="../media/image14.png"/><Relationship Id="rId9" Type="http://schemas.openxmlformats.org/officeDocument/2006/relationships/hyperlink" Target="https://www.cdc.gov/coronavirus/2019-ncov/community/clean-disinfect/index.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onlinelibrary.wiley.com/doi/full/10.1111/j.1600-0668.2007.00469.x"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hyperlink" Target="http://lbourouiba.mit.edu/image-gallery/sneeze-sequence" TargetMode="External"/><Relationship Id="rId3" Type="http://schemas.openxmlformats.org/officeDocument/2006/relationships/hyperlink" Target="https://www.nationalgeographic.com/science/2020/04/coronavirus-covid-sneeze-fluid-dynamics-in-photos/"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hyperlink" Target="https://www.cidrap.umn.edu/news-perspective/2013/02/study-airborne-flu-viruses-may-play-big-role-transmission" TargetMode="External"/><Relationship Id="rId4" Type="http://schemas.openxmlformats.org/officeDocument/2006/relationships/hyperlink" Target="https://www.hindawi.com/journals/av/2014/859090/" TargetMode="External"/><Relationship Id="rId9" Type="http://schemas.openxmlformats.org/officeDocument/2006/relationships/hyperlink" Target="https://en.wikipedia.org/wiki/Citation#cite_note-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4"/>
          <p:cNvSpPr txBox="1">
            <a:spLocks noGrp="1"/>
          </p:cNvSpPr>
          <p:nvPr>
            <p:ph type="ctrTitle"/>
          </p:nvPr>
        </p:nvSpPr>
        <p:spPr>
          <a:xfrm>
            <a:off x="423750" y="1539038"/>
            <a:ext cx="11269500" cy="1947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Century Gothic"/>
              <a:buNone/>
            </a:pPr>
            <a:r>
              <a:rPr lang="en-US"/>
              <a:t>The science of COVID-19 and some of best practices for minimizing risk:</a:t>
            </a:r>
            <a:endParaRPr/>
          </a:p>
          <a:p>
            <a:pPr marL="0" lvl="0" indent="0" algn="l" rtl="0">
              <a:lnSpc>
                <a:spcPct val="90000"/>
              </a:lnSpc>
              <a:spcBef>
                <a:spcPts val="0"/>
              </a:spcBef>
              <a:spcAft>
                <a:spcPts val="0"/>
              </a:spcAft>
              <a:buClr>
                <a:schemeClr val="lt1"/>
              </a:buClr>
              <a:buSzPts val="3600"/>
              <a:buFont typeface="Century Gothic"/>
              <a:buNone/>
            </a:pPr>
            <a:endParaRPr/>
          </a:p>
          <a:p>
            <a:pPr marL="0" lvl="0" indent="0" algn="l" rtl="0">
              <a:lnSpc>
                <a:spcPct val="90000"/>
              </a:lnSpc>
              <a:spcBef>
                <a:spcPts val="0"/>
              </a:spcBef>
              <a:spcAft>
                <a:spcPts val="0"/>
              </a:spcAft>
              <a:buClr>
                <a:schemeClr val="lt1"/>
              </a:buClr>
              <a:buSzPts val="3600"/>
              <a:buFont typeface="Century Gothic"/>
              <a:buNone/>
            </a:pPr>
            <a:r>
              <a:rPr lang="en-US"/>
              <a:t>Presentation for Researchers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txBox="1">
            <a:spLocks noGrp="1"/>
          </p:cNvSpPr>
          <p:nvPr>
            <p:ph type="title"/>
          </p:nvPr>
        </p:nvSpPr>
        <p:spPr>
          <a:xfrm>
            <a:off x="415650" y="156550"/>
            <a:ext cx="11521200" cy="78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500"/>
              <a:buFont typeface="Arial"/>
              <a:buNone/>
            </a:pPr>
            <a:r>
              <a:rPr lang="en-US" sz="2800"/>
              <a:t>Coughs and Sneezes - the science of droplet and aerosol spread</a:t>
            </a:r>
            <a:endParaRPr sz="2800"/>
          </a:p>
        </p:txBody>
      </p:sp>
      <p:pic>
        <p:nvPicPr>
          <p:cNvPr id="266" name="Google Shape;266;p43"/>
          <p:cNvPicPr preferRelativeResize="0"/>
          <p:nvPr/>
        </p:nvPicPr>
        <p:blipFill>
          <a:blip r:embed="rId3">
            <a:alphaModFix/>
          </a:blip>
          <a:stretch>
            <a:fillRect/>
          </a:stretch>
        </p:blipFill>
        <p:spPr>
          <a:xfrm>
            <a:off x="256300" y="1759000"/>
            <a:ext cx="5714110" cy="4430900"/>
          </a:xfrm>
          <a:prstGeom prst="rect">
            <a:avLst/>
          </a:prstGeom>
          <a:noFill/>
          <a:ln>
            <a:noFill/>
          </a:ln>
        </p:spPr>
      </p:pic>
      <p:pic>
        <p:nvPicPr>
          <p:cNvPr id="267" name="Google Shape;267;p43"/>
          <p:cNvPicPr preferRelativeResize="0"/>
          <p:nvPr/>
        </p:nvPicPr>
        <p:blipFill>
          <a:blip r:embed="rId4">
            <a:alphaModFix/>
          </a:blip>
          <a:stretch>
            <a:fillRect/>
          </a:stretch>
        </p:blipFill>
        <p:spPr>
          <a:xfrm>
            <a:off x="6174966" y="1759000"/>
            <a:ext cx="5762001" cy="4430898"/>
          </a:xfrm>
          <a:prstGeom prst="rect">
            <a:avLst/>
          </a:prstGeom>
          <a:noFill/>
          <a:ln>
            <a:noFill/>
          </a:ln>
        </p:spPr>
      </p:pic>
      <p:sp>
        <p:nvSpPr>
          <p:cNvPr id="268" name="Google Shape;268;p43"/>
          <p:cNvSpPr txBox="1"/>
          <p:nvPr/>
        </p:nvSpPr>
        <p:spPr>
          <a:xfrm>
            <a:off x="314733" y="1298200"/>
            <a:ext cx="5597100" cy="4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solidFill>
                  <a:srgbClr val="FF0000"/>
                </a:solidFill>
              </a:rPr>
              <a:t>Coughing - emission of droplets and aerosols </a:t>
            </a:r>
            <a:endParaRPr sz="1900">
              <a:solidFill>
                <a:srgbClr val="FF0000"/>
              </a:solidFill>
            </a:endParaRPr>
          </a:p>
        </p:txBody>
      </p:sp>
      <p:sp>
        <p:nvSpPr>
          <p:cNvPr id="269" name="Google Shape;269;p43"/>
          <p:cNvSpPr txBox="1"/>
          <p:nvPr/>
        </p:nvSpPr>
        <p:spPr>
          <a:xfrm>
            <a:off x="6096000" y="1298200"/>
            <a:ext cx="5762100" cy="376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700">
                <a:solidFill>
                  <a:srgbClr val="FF0000"/>
                </a:solidFill>
              </a:rPr>
              <a:t>Sneezing - even more emission of droplets and aerosols</a:t>
            </a:r>
            <a:endParaRPr sz="1700">
              <a:solidFill>
                <a:srgbClr val="FF0000"/>
              </a:solidFill>
            </a:endParaRPr>
          </a:p>
        </p:txBody>
      </p:sp>
      <p:sp>
        <p:nvSpPr>
          <p:cNvPr id="270" name="Google Shape;270;p43"/>
          <p:cNvSpPr txBox="1"/>
          <p:nvPr/>
        </p:nvSpPr>
        <p:spPr>
          <a:xfrm>
            <a:off x="180100" y="6135033"/>
            <a:ext cx="6320400" cy="4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u="sng">
                <a:solidFill>
                  <a:schemeClr val="hlink"/>
                </a:solidFill>
                <a:hlinkClick r:id="rId5"/>
              </a:rPr>
              <a:t>http://lbourouiba.mit.edu/image-gallery/cough-sequence</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152400" y="2533650"/>
            <a:ext cx="3276300" cy="3333600"/>
          </a:xfrm>
          <a:prstGeom prst="rect">
            <a:avLst/>
          </a:prstGeom>
        </p:spPr>
        <p:txBody>
          <a:bodyPr spcFirstLastPara="1" wrap="square" lIns="91425" tIns="45700" rIns="91425" bIns="45700" anchor="ctr" anchorCtr="0">
            <a:noAutofit/>
          </a:bodyPr>
          <a:lstStyle/>
          <a:p>
            <a:pPr marL="457200" lvl="0" indent="-393700" algn="l" rtl="0">
              <a:spcBef>
                <a:spcPts val="0"/>
              </a:spcBef>
              <a:spcAft>
                <a:spcPts val="0"/>
              </a:spcAft>
              <a:buSzPts val="2600"/>
              <a:buChar char="●"/>
            </a:pPr>
            <a:r>
              <a:rPr lang="en-US" sz="2600"/>
              <a:t>Avoid anyone who is coughing</a:t>
            </a:r>
            <a:endParaRPr sz="2600"/>
          </a:p>
          <a:p>
            <a:pPr marL="457200" lvl="0" indent="-393700" algn="l" rtl="0">
              <a:spcBef>
                <a:spcPts val="0"/>
              </a:spcBef>
              <a:spcAft>
                <a:spcPts val="0"/>
              </a:spcAft>
              <a:buSzPts val="2600"/>
              <a:buChar char="●"/>
            </a:pPr>
            <a:r>
              <a:rPr lang="en-US" sz="2600"/>
              <a:t>Do not come to work if you’re coughing! </a:t>
            </a:r>
            <a:endParaRPr sz="2700"/>
          </a:p>
        </p:txBody>
      </p:sp>
      <p:pic>
        <p:nvPicPr>
          <p:cNvPr id="276" name="Google Shape;276;p44" descr="Facing COVID-19 Challenges: Maintain Social Distancing&#10;&#10;Viral droplets spread quickly throughout the air. The droplets from a cough will spread to the face, neck and clothing of someone one meter away. At two meters, the risk decreases significantly because gravity pulls the carrier droplets to the ground. Learn more: https://www.ansys.com/covid&#10;&#10;Facing COVID-19 Challenges: Leave Additional Space When Exercising&#10;&#10;Standard social distancing guidelines are insufficient when exercising outside. Analysis by Ansys partners Bert Blocken and Fabio Malizia at TUe &amp; KU Leuven has revealed that substantially more space is required to avoid droplets from the runner or cyclist in front of you. https://www.ansys.com/covid&#10;&#10;Facing COVID-19 Challenges: Fit the Mask Properly&#10;&#10;Wearing a face mask correctly for an extended period can be uncomfortable and cause irritation, however, it is necessary to ensure the effectiveness of the mask. Learn more: https://www.ansys.com/covid" title="COVID-19 - Maintain Social Distancing &amp; Leave Additional Space When Exercising">
            <a:hlinkClick r:id="rId3"/>
          </p:cNvPr>
          <p:cNvPicPr preferRelativeResize="0"/>
          <p:nvPr/>
        </p:nvPicPr>
        <p:blipFill>
          <a:blip r:embed="rId4">
            <a:alphaModFix/>
          </a:blip>
          <a:stretch>
            <a:fillRect/>
          </a:stretch>
        </p:blipFill>
        <p:spPr>
          <a:xfrm>
            <a:off x="3581350" y="1680975"/>
            <a:ext cx="6096000" cy="4572000"/>
          </a:xfrm>
          <a:prstGeom prst="rect">
            <a:avLst/>
          </a:prstGeom>
          <a:noFill/>
          <a:ln>
            <a:noFill/>
          </a:ln>
        </p:spPr>
      </p:pic>
      <p:sp>
        <p:nvSpPr>
          <p:cNvPr id="277" name="Google Shape;277;p44"/>
          <p:cNvSpPr txBox="1"/>
          <p:nvPr/>
        </p:nvSpPr>
        <p:spPr>
          <a:xfrm>
            <a:off x="3731800" y="1182675"/>
            <a:ext cx="6023700" cy="498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200"/>
              <a:t>3 foot (1m) vs. 6 ft (2m) social distancing</a:t>
            </a:r>
            <a:endParaRPr sz="2200"/>
          </a:p>
        </p:txBody>
      </p:sp>
      <p:sp>
        <p:nvSpPr>
          <p:cNvPr id="278" name="Google Shape;278;p44"/>
          <p:cNvSpPr txBox="1"/>
          <p:nvPr/>
        </p:nvSpPr>
        <p:spPr>
          <a:xfrm>
            <a:off x="1445100" y="6252975"/>
            <a:ext cx="8892300" cy="498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t>Analysis by Ansys partners Prof. Bert Blocken and Prof. Fabio Malizia at TUe &amp; KU Leuven</a:t>
            </a:r>
            <a:endParaRPr sz="1500"/>
          </a:p>
        </p:txBody>
      </p:sp>
      <p:sp>
        <p:nvSpPr>
          <p:cNvPr id="279" name="Google Shape;279;p44"/>
          <p:cNvSpPr txBox="1"/>
          <p:nvPr/>
        </p:nvSpPr>
        <p:spPr>
          <a:xfrm>
            <a:off x="9677350" y="2325338"/>
            <a:ext cx="2422500" cy="27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entury Gothic"/>
                <a:ea typeface="Century Gothic"/>
                <a:cs typeface="Century Gothic"/>
                <a:sym typeface="Century Gothic"/>
              </a:rPr>
              <a:t>This Ansys simulation demonstrates that 6 feet is just ok, in the absence of air currents. </a:t>
            </a:r>
            <a:endParaRPr sz="1600" b="1">
              <a:latin typeface="Century Gothic"/>
              <a:ea typeface="Century Gothic"/>
              <a:cs typeface="Century Gothic"/>
              <a:sym typeface="Century Gothic"/>
            </a:endParaRPr>
          </a:p>
          <a:p>
            <a:pPr marL="0" lvl="0" indent="0" algn="l" rtl="0">
              <a:spcBef>
                <a:spcPts val="0"/>
              </a:spcBef>
              <a:spcAft>
                <a:spcPts val="0"/>
              </a:spcAft>
              <a:buNone/>
            </a:pPr>
            <a:r>
              <a:rPr lang="en-US" sz="1600" b="1">
                <a:latin typeface="Century Gothic"/>
                <a:ea typeface="Century Gothic"/>
                <a:cs typeface="Century Gothic"/>
                <a:sym typeface="Century Gothic"/>
              </a:rPr>
              <a:t>In Italy, the COVID-19 crisis led them to revise their distancing to 4 meters or 13 feet!</a:t>
            </a:r>
            <a:endParaRPr sz="1600" b="1">
              <a:latin typeface="Century Gothic"/>
              <a:ea typeface="Century Gothic"/>
              <a:cs typeface="Century Gothic"/>
              <a:sym typeface="Century Gothic"/>
            </a:endParaRPr>
          </a:p>
          <a:p>
            <a:pPr marL="0" lvl="0" indent="0" algn="l" rtl="0">
              <a:spcBef>
                <a:spcPts val="0"/>
              </a:spcBef>
              <a:spcAft>
                <a:spcPts val="0"/>
              </a:spcAft>
              <a:buNone/>
            </a:pPr>
            <a:br>
              <a:rPr lang="en-US" sz="1600" b="1">
                <a:latin typeface="Century Gothic"/>
                <a:ea typeface="Century Gothic"/>
                <a:cs typeface="Century Gothic"/>
                <a:sym typeface="Century Gothic"/>
              </a:rPr>
            </a:br>
            <a:r>
              <a:rPr lang="en-US" sz="1600" b="1">
                <a:latin typeface="Century Gothic"/>
                <a:ea typeface="Century Gothic"/>
                <a:cs typeface="Century Gothic"/>
                <a:sym typeface="Century Gothic"/>
              </a:rPr>
              <a:t>We strongly recommend 3 meters minimum for research on campus.</a:t>
            </a:r>
            <a:endParaRPr sz="1600" b="1">
              <a:latin typeface="Century Gothic"/>
              <a:ea typeface="Century Gothic"/>
              <a:cs typeface="Century Gothic"/>
              <a:sym typeface="Century Gothic"/>
            </a:endParaRPr>
          </a:p>
        </p:txBody>
      </p:sp>
      <p:sp>
        <p:nvSpPr>
          <p:cNvPr id="280" name="Google Shape;280;p44"/>
          <p:cNvSpPr txBox="1">
            <a:spLocks noGrp="1"/>
          </p:cNvSpPr>
          <p:nvPr>
            <p:ph type="title"/>
          </p:nvPr>
        </p:nvSpPr>
        <p:spPr>
          <a:xfrm>
            <a:off x="0" y="114300"/>
            <a:ext cx="11944500" cy="1068300"/>
          </a:xfrm>
          <a:prstGeom prst="rect">
            <a:avLst/>
          </a:prstGeom>
        </p:spPr>
        <p:txBody>
          <a:bodyPr spcFirstLastPara="1" wrap="square" lIns="91425" tIns="45700" rIns="91425" bIns="45700" anchor="ctr" anchorCtr="0">
            <a:noAutofit/>
          </a:bodyPr>
          <a:lstStyle/>
          <a:p>
            <a:pPr marL="457200" lvl="0" indent="0" algn="l" rtl="0">
              <a:spcBef>
                <a:spcPts val="0"/>
              </a:spcBef>
              <a:spcAft>
                <a:spcPts val="0"/>
              </a:spcAft>
              <a:buNone/>
            </a:pPr>
            <a:r>
              <a:rPr lang="en-US"/>
              <a:t>6 feet marginal, we strongly recommend 10 feet </a:t>
            </a:r>
            <a:endParaRPr/>
          </a:p>
        </p:txBody>
      </p:sp>
      <p:sp>
        <p:nvSpPr>
          <p:cNvPr id="281" name="Google Shape;281;p44"/>
          <p:cNvSpPr txBox="1"/>
          <p:nvPr/>
        </p:nvSpPr>
        <p:spPr>
          <a:xfrm>
            <a:off x="171450" y="1352550"/>
            <a:ext cx="32571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0000"/>
                </a:solidFill>
                <a:latin typeface="Century Gothic"/>
                <a:ea typeface="Century Gothic"/>
                <a:cs typeface="Century Gothic"/>
                <a:sym typeface="Century Gothic"/>
              </a:rPr>
              <a:t>Watch this video to see why 6 feet is just barely adequate, even in the absence of wind currents. </a:t>
            </a:r>
            <a:endParaRPr sz="1800">
              <a:solidFill>
                <a:srgbClr val="FF0000"/>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5"/>
          <p:cNvSpPr txBox="1">
            <a:spLocks noGrp="1"/>
          </p:cNvSpPr>
          <p:nvPr>
            <p:ph type="ctrTitle"/>
          </p:nvPr>
        </p:nvSpPr>
        <p:spPr>
          <a:xfrm>
            <a:off x="370325" y="156473"/>
            <a:ext cx="11360700" cy="749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500">
                <a:latin typeface="Calibri"/>
                <a:ea typeface="Calibri"/>
                <a:cs typeface="Calibri"/>
                <a:sym typeface="Calibri"/>
              </a:rPr>
              <a:t>Why wear a face covering?</a:t>
            </a:r>
            <a:endParaRPr sz="3500">
              <a:latin typeface="Calibri"/>
              <a:ea typeface="Calibri"/>
              <a:cs typeface="Calibri"/>
              <a:sym typeface="Calibri"/>
            </a:endParaRPr>
          </a:p>
        </p:txBody>
      </p:sp>
      <p:sp>
        <p:nvSpPr>
          <p:cNvPr id="287" name="Google Shape;287;p45"/>
          <p:cNvSpPr txBox="1">
            <a:spLocks noGrp="1"/>
          </p:cNvSpPr>
          <p:nvPr>
            <p:ph type="subTitle" idx="1"/>
          </p:nvPr>
        </p:nvSpPr>
        <p:spPr>
          <a:xfrm>
            <a:off x="217200" y="1058325"/>
            <a:ext cx="5620500" cy="5238900"/>
          </a:xfrm>
          <a:prstGeom prst="rect">
            <a:avLst/>
          </a:prstGeom>
        </p:spPr>
        <p:txBody>
          <a:bodyPr spcFirstLastPara="1" wrap="square" lIns="91425" tIns="45700" rIns="91425" bIns="45700" anchor="t" anchorCtr="0">
            <a:noAutofit/>
          </a:bodyPr>
          <a:lstStyle/>
          <a:p>
            <a:pPr marL="609600" lvl="0" indent="-450850" algn="l" rtl="0">
              <a:spcBef>
                <a:spcPts val="1000"/>
              </a:spcBef>
              <a:spcAft>
                <a:spcPts val="0"/>
              </a:spcAft>
              <a:buSzPts val="2300"/>
              <a:buFont typeface="Calibri"/>
              <a:buAutoNum type="arabicPeriod"/>
            </a:pPr>
            <a:r>
              <a:rPr lang="en-US" sz="2300">
                <a:latin typeface="Calibri"/>
                <a:ea typeface="Calibri"/>
                <a:cs typeface="Calibri"/>
                <a:sym typeface="Calibri"/>
              </a:rPr>
              <a:t>Protect each other by not spreading the virus if you have it.</a:t>
            </a:r>
            <a:endParaRPr sz="500">
              <a:latin typeface="Calibri"/>
              <a:ea typeface="Calibri"/>
              <a:cs typeface="Calibri"/>
              <a:sym typeface="Calibri"/>
            </a:endParaRPr>
          </a:p>
          <a:p>
            <a:pPr marL="609600" lvl="0" indent="-450850" algn="l" rtl="0">
              <a:spcBef>
                <a:spcPts val="0"/>
              </a:spcBef>
              <a:spcAft>
                <a:spcPts val="0"/>
              </a:spcAft>
              <a:buSzPts val="2300"/>
              <a:buFont typeface="Calibri"/>
              <a:buAutoNum type="arabicPeriod"/>
            </a:pPr>
            <a:r>
              <a:rPr lang="en-US" sz="2300">
                <a:latin typeface="Calibri"/>
                <a:ea typeface="Calibri"/>
                <a:cs typeface="Calibri"/>
                <a:sym typeface="Calibri"/>
              </a:rPr>
              <a:t>Reduce face touching by wearing something that covers your face.</a:t>
            </a:r>
            <a:endParaRPr sz="500">
              <a:latin typeface="Calibri"/>
              <a:ea typeface="Calibri"/>
              <a:cs typeface="Calibri"/>
              <a:sym typeface="Calibri"/>
            </a:endParaRPr>
          </a:p>
          <a:p>
            <a:pPr marL="609600" lvl="0" indent="-450850" algn="l" rtl="0">
              <a:spcBef>
                <a:spcPts val="0"/>
              </a:spcBef>
              <a:spcAft>
                <a:spcPts val="0"/>
              </a:spcAft>
              <a:buSzPts val="2300"/>
              <a:buFont typeface="Calibri"/>
              <a:buAutoNum type="arabicPeriod"/>
            </a:pPr>
            <a:r>
              <a:rPr lang="en-US" sz="2300">
                <a:latin typeface="Calibri"/>
                <a:ea typeface="Calibri"/>
                <a:cs typeface="Calibri"/>
                <a:sym typeface="Calibri"/>
              </a:rPr>
              <a:t>Homemade cloth face coverings can be 4-6x more effective than no mask in preventing droplet/aerosol emission</a:t>
            </a:r>
            <a:endParaRPr sz="2300">
              <a:latin typeface="Calibri"/>
              <a:ea typeface="Calibri"/>
              <a:cs typeface="Calibri"/>
              <a:sym typeface="Calibri"/>
            </a:endParaRPr>
          </a:p>
          <a:p>
            <a:pPr marL="609600" lvl="0" indent="-450850" algn="l" rtl="0">
              <a:spcBef>
                <a:spcPts val="0"/>
              </a:spcBef>
              <a:spcAft>
                <a:spcPts val="0"/>
              </a:spcAft>
              <a:buSzPts val="2300"/>
              <a:buFont typeface="Calibri"/>
              <a:buAutoNum type="arabicPeriod"/>
            </a:pPr>
            <a:r>
              <a:rPr lang="en-US" sz="2300">
                <a:latin typeface="Calibri"/>
                <a:ea typeface="Calibri"/>
                <a:cs typeface="Calibri"/>
                <a:sym typeface="Calibri"/>
              </a:rPr>
              <a:t>County of Santa Barbara mandate as of May 26,2020. $1000 fine if not worn.</a:t>
            </a:r>
            <a:r>
              <a:rPr lang="en-US" sz="2300" baseline="30000">
                <a:latin typeface="Calibri"/>
                <a:ea typeface="Calibri"/>
                <a:cs typeface="Calibri"/>
                <a:sym typeface="Calibri"/>
              </a:rPr>
              <a:t>1</a:t>
            </a:r>
            <a:r>
              <a:rPr lang="en-US" sz="2300">
                <a:latin typeface="Calibri"/>
                <a:ea typeface="Calibri"/>
                <a:cs typeface="Calibri"/>
                <a:sym typeface="Calibri"/>
              </a:rPr>
              <a:t> </a:t>
            </a:r>
            <a:endParaRPr sz="2300">
              <a:latin typeface="Calibri"/>
              <a:ea typeface="Calibri"/>
              <a:cs typeface="Calibri"/>
              <a:sym typeface="Calibri"/>
            </a:endParaRPr>
          </a:p>
          <a:p>
            <a:pPr marL="0" lvl="0" indent="0" algn="l" rtl="0">
              <a:spcBef>
                <a:spcPts val="1000"/>
              </a:spcBef>
              <a:spcAft>
                <a:spcPts val="0"/>
              </a:spcAft>
              <a:buNone/>
            </a:pPr>
            <a:r>
              <a:rPr lang="en-US" sz="2300" b="1">
                <a:solidFill>
                  <a:srgbClr val="FF0000"/>
                </a:solidFill>
                <a:latin typeface="Calibri"/>
                <a:ea typeface="Calibri"/>
                <a:cs typeface="Calibri"/>
                <a:sym typeface="Calibri"/>
              </a:rPr>
              <a:t>“Something doesn’t have to be 100% effective to be beneficial.” </a:t>
            </a:r>
            <a:r>
              <a:rPr lang="en-US" sz="2300">
                <a:latin typeface="Calibri"/>
                <a:ea typeface="Calibri"/>
                <a:cs typeface="Calibri"/>
                <a:sym typeface="Calibri"/>
              </a:rPr>
              <a:t>- Dr. Anthony Fauci, US director of the National Institute of Allergy and Infectious Diseases</a:t>
            </a:r>
            <a:endParaRPr sz="2300">
              <a:latin typeface="Calibri"/>
              <a:ea typeface="Calibri"/>
              <a:cs typeface="Calibri"/>
              <a:sym typeface="Calibri"/>
            </a:endParaRPr>
          </a:p>
        </p:txBody>
      </p:sp>
      <p:pic>
        <p:nvPicPr>
          <p:cNvPr id="288" name="Google Shape;288;p45" descr="The primary way of person-to-person corona virus transmission is via aerosols or small droplets created by breathing, sneezing or coughing. The reach of exhaled air can be effectively reduced using a face mask as shown in the video. A simple Schlieren imaging technique is applied to visualize the air flow caused by a person breathing and coughing. Using a face mask the exhaled air flow is blocked reducing effectively the risk of infection. Also nicely shown is the heat transfer from the body to the cooler ambient air. More information about the Schlieren imaging technique is given here: https://www.lavision.de/en/applications/mixing-and-thermal-flows/bos-imaging-in-transparent-media/index.php" title="Covid-19 : LaVision imaging technique shows how masks restrict the spread of exhaled air">
            <a:hlinkClick r:id="rId3"/>
          </p:cNvPr>
          <p:cNvPicPr preferRelativeResize="0"/>
          <p:nvPr/>
        </p:nvPicPr>
        <p:blipFill>
          <a:blip r:embed="rId4">
            <a:alphaModFix/>
          </a:blip>
          <a:stretch>
            <a:fillRect/>
          </a:stretch>
        </p:blipFill>
        <p:spPr>
          <a:xfrm>
            <a:off x="5983476" y="1627124"/>
            <a:ext cx="5661600" cy="4246200"/>
          </a:xfrm>
          <a:prstGeom prst="rect">
            <a:avLst/>
          </a:prstGeom>
          <a:noFill/>
          <a:ln>
            <a:noFill/>
          </a:ln>
        </p:spPr>
      </p:pic>
      <p:sp>
        <p:nvSpPr>
          <p:cNvPr id="289" name="Google Shape;289;p45"/>
          <p:cNvSpPr txBox="1"/>
          <p:nvPr/>
        </p:nvSpPr>
        <p:spPr>
          <a:xfrm>
            <a:off x="217200" y="6076950"/>
            <a:ext cx="8964900" cy="4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aseline="30000"/>
              <a:t>1</a:t>
            </a:r>
            <a:r>
              <a:rPr lang="en-US" sz="1800" u="sng">
                <a:solidFill>
                  <a:schemeClr val="hlink"/>
                </a:solidFill>
                <a:hlinkClick r:id="rId5"/>
              </a:rPr>
              <a:t>County of Santa Barbara face-coverings order</a:t>
            </a:r>
            <a:r>
              <a:rPr lang="en-US" sz="1800"/>
              <a:t>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6"/>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t>What about masks? Types of masks</a:t>
            </a:r>
            <a:endParaRPr b="1"/>
          </a:p>
        </p:txBody>
      </p:sp>
      <p:pic>
        <p:nvPicPr>
          <p:cNvPr id="295" name="Google Shape;295;p46"/>
          <p:cNvPicPr preferRelativeResize="0"/>
          <p:nvPr/>
        </p:nvPicPr>
        <p:blipFill>
          <a:blip r:embed="rId3">
            <a:alphaModFix/>
          </a:blip>
          <a:stretch>
            <a:fillRect/>
          </a:stretch>
        </p:blipFill>
        <p:spPr>
          <a:xfrm>
            <a:off x="3960533" y="1356967"/>
            <a:ext cx="3240557" cy="3113966"/>
          </a:xfrm>
          <a:prstGeom prst="rect">
            <a:avLst/>
          </a:prstGeom>
          <a:noFill/>
          <a:ln>
            <a:noFill/>
          </a:ln>
        </p:spPr>
      </p:pic>
      <p:pic>
        <p:nvPicPr>
          <p:cNvPr id="296" name="Google Shape;296;p46"/>
          <p:cNvPicPr preferRelativeResize="0"/>
          <p:nvPr/>
        </p:nvPicPr>
        <p:blipFill>
          <a:blip r:embed="rId4">
            <a:alphaModFix/>
          </a:blip>
          <a:stretch>
            <a:fillRect/>
          </a:stretch>
        </p:blipFill>
        <p:spPr>
          <a:xfrm>
            <a:off x="7862367" y="1227033"/>
            <a:ext cx="3805766" cy="3373832"/>
          </a:xfrm>
          <a:prstGeom prst="rect">
            <a:avLst/>
          </a:prstGeom>
          <a:noFill/>
          <a:ln>
            <a:noFill/>
          </a:ln>
        </p:spPr>
      </p:pic>
      <p:sp>
        <p:nvSpPr>
          <p:cNvPr id="297" name="Google Shape;297;p46"/>
          <p:cNvSpPr txBox="1"/>
          <p:nvPr/>
        </p:nvSpPr>
        <p:spPr>
          <a:xfrm>
            <a:off x="170617" y="4470933"/>
            <a:ext cx="3307500" cy="2107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200" b="1"/>
              <a:t>N-95, KN-95</a:t>
            </a:r>
            <a:endParaRPr sz="2200" b="1"/>
          </a:p>
          <a:p>
            <a:pPr marL="0" lvl="0" indent="0" algn="l" rtl="0">
              <a:spcBef>
                <a:spcPts val="0"/>
              </a:spcBef>
              <a:spcAft>
                <a:spcPts val="0"/>
              </a:spcAft>
              <a:buNone/>
            </a:pPr>
            <a:endParaRPr sz="2200"/>
          </a:p>
          <a:p>
            <a:pPr marL="0" lvl="0" indent="0" algn="l" rtl="0">
              <a:spcBef>
                <a:spcPts val="0"/>
              </a:spcBef>
              <a:spcAft>
                <a:spcPts val="0"/>
              </a:spcAft>
              <a:buNone/>
            </a:pPr>
            <a:r>
              <a:rPr lang="en-US" sz="2200"/>
              <a:t>Reserved for medical responders and specific jobs</a:t>
            </a:r>
            <a:endParaRPr sz="2200"/>
          </a:p>
        </p:txBody>
      </p:sp>
      <p:sp>
        <p:nvSpPr>
          <p:cNvPr id="298" name="Google Shape;298;p46"/>
          <p:cNvSpPr txBox="1"/>
          <p:nvPr/>
        </p:nvSpPr>
        <p:spPr>
          <a:xfrm>
            <a:off x="3783775" y="4245125"/>
            <a:ext cx="4187100" cy="2303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200" b="1"/>
              <a:t>Surgical</a:t>
            </a:r>
            <a:endParaRPr sz="2200" b="1"/>
          </a:p>
          <a:p>
            <a:pPr marL="0" lvl="0" indent="0" algn="l" rtl="0">
              <a:spcBef>
                <a:spcPts val="0"/>
              </a:spcBef>
              <a:spcAft>
                <a:spcPts val="0"/>
              </a:spcAft>
              <a:buNone/>
            </a:pPr>
            <a:endParaRPr sz="2200"/>
          </a:p>
          <a:p>
            <a:pPr marL="0" lvl="0" indent="0" algn="l" rtl="0">
              <a:spcBef>
                <a:spcPts val="0"/>
              </a:spcBef>
              <a:spcAft>
                <a:spcPts val="0"/>
              </a:spcAft>
              <a:buNone/>
            </a:pPr>
            <a:r>
              <a:rPr lang="en-US" sz="2200"/>
              <a:t>Meet FDA requirements. Should be reserved for healthcare workers, or sick personnel, to prevent the spread of infection</a:t>
            </a:r>
            <a:endParaRPr sz="2200"/>
          </a:p>
        </p:txBody>
      </p:sp>
      <p:sp>
        <p:nvSpPr>
          <p:cNvPr id="299" name="Google Shape;299;p46"/>
          <p:cNvSpPr txBox="1"/>
          <p:nvPr/>
        </p:nvSpPr>
        <p:spPr>
          <a:xfrm>
            <a:off x="7970775" y="4163376"/>
            <a:ext cx="4006800" cy="2303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200" b="1"/>
              <a:t>Homemade and general purpose</a:t>
            </a:r>
            <a:endParaRPr sz="2200" b="1"/>
          </a:p>
          <a:p>
            <a:pPr marL="0" lvl="0" indent="0" algn="l" rtl="0">
              <a:spcBef>
                <a:spcPts val="0"/>
              </a:spcBef>
              <a:spcAft>
                <a:spcPts val="0"/>
              </a:spcAft>
              <a:buNone/>
            </a:pPr>
            <a:endParaRPr sz="2200"/>
          </a:p>
          <a:p>
            <a:pPr marL="0" lvl="0" indent="0" algn="l" rtl="0">
              <a:spcBef>
                <a:spcPts val="0"/>
              </a:spcBef>
              <a:spcAft>
                <a:spcPts val="0"/>
              </a:spcAft>
              <a:buNone/>
            </a:pPr>
            <a:r>
              <a:rPr lang="en-US" sz="2200"/>
              <a:t>Do not meet  NIOSH or FDA requirements </a:t>
            </a:r>
            <a:endParaRPr sz="2200"/>
          </a:p>
        </p:txBody>
      </p:sp>
      <p:sp>
        <p:nvSpPr>
          <p:cNvPr id="300" name="Google Shape;300;p46"/>
          <p:cNvSpPr txBox="1"/>
          <p:nvPr/>
        </p:nvSpPr>
        <p:spPr>
          <a:xfrm>
            <a:off x="495625" y="920050"/>
            <a:ext cx="10763400" cy="5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t>For more information see: </a:t>
            </a:r>
            <a:r>
              <a:rPr lang="en-US" sz="2100" u="sng">
                <a:solidFill>
                  <a:schemeClr val="hlink"/>
                </a:solidFill>
                <a:hlinkClick r:id="rId5"/>
              </a:rPr>
              <a:t>UC Santa Barbara Respiratory Protection Program Manual</a:t>
            </a:r>
            <a:r>
              <a:rPr lang="en-US" sz="2100"/>
              <a:t> </a:t>
            </a:r>
            <a:endParaRPr sz="2100"/>
          </a:p>
        </p:txBody>
      </p:sp>
      <p:pic>
        <p:nvPicPr>
          <p:cNvPr id="301" name="Google Shape;301;p46"/>
          <p:cNvPicPr preferRelativeResize="0"/>
          <p:nvPr/>
        </p:nvPicPr>
        <p:blipFill>
          <a:blip r:embed="rId6">
            <a:alphaModFix/>
          </a:blip>
          <a:stretch>
            <a:fillRect/>
          </a:stretch>
        </p:blipFill>
        <p:spPr>
          <a:xfrm>
            <a:off x="152400" y="1640350"/>
            <a:ext cx="3368784" cy="26781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7"/>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to wear a face cover</a:t>
            </a:r>
            <a:endParaRPr/>
          </a:p>
        </p:txBody>
      </p:sp>
      <p:sp>
        <p:nvSpPr>
          <p:cNvPr id="307" name="Google Shape;307;p47"/>
          <p:cNvSpPr txBox="1">
            <a:spLocks noGrp="1"/>
          </p:cNvSpPr>
          <p:nvPr>
            <p:ph type="body" idx="1"/>
          </p:nvPr>
        </p:nvSpPr>
        <p:spPr>
          <a:xfrm>
            <a:off x="415650" y="1655625"/>
            <a:ext cx="5926200" cy="3335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solidFill>
                  <a:srgbClr val="121212"/>
                </a:solidFill>
                <a:highlight>
                  <a:srgbClr val="FFFFFF"/>
                </a:highlight>
              </a:rPr>
              <a:t>Wear your face cover so it comes all the way up, close to the bridge of your nose, and all the way down under your chin. Do your best to tighten the loops or ties so it’s snug around your face, without gaps.</a:t>
            </a:r>
            <a:endParaRPr>
              <a:solidFill>
                <a:srgbClr val="121212"/>
              </a:solidFill>
              <a:highlight>
                <a:srgbClr val="FFFFFF"/>
              </a:highlight>
            </a:endParaRPr>
          </a:p>
          <a:p>
            <a:pPr marL="0" lvl="0" indent="0" algn="l" rtl="0">
              <a:spcBef>
                <a:spcPts val="1000"/>
              </a:spcBef>
              <a:spcAft>
                <a:spcPts val="0"/>
              </a:spcAft>
              <a:buNone/>
            </a:pPr>
            <a:endParaRPr>
              <a:solidFill>
                <a:srgbClr val="121212"/>
              </a:solidFill>
              <a:highlight>
                <a:srgbClr val="FFFFFF"/>
              </a:highlight>
              <a:latin typeface="Georgia"/>
              <a:ea typeface="Georgia"/>
              <a:cs typeface="Georgia"/>
              <a:sym typeface="Georgia"/>
            </a:endParaRPr>
          </a:p>
        </p:txBody>
      </p:sp>
      <p:pic>
        <p:nvPicPr>
          <p:cNvPr id="308" name="Google Shape;308;p47"/>
          <p:cNvPicPr preferRelativeResize="0"/>
          <p:nvPr/>
        </p:nvPicPr>
        <p:blipFill>
          <a:blip r:embed="rId3">
            <a:alphaModFix/>
          </a:blip>
          <a:stretch>
            <a:fillRect/>
          </a:stretch>
        </p:blipFill>
        <p:spPr>
          <a:xfrm>
            <a:off x="6868100" y="1273734"/>
            <a:ext cx="4495135" cy="4495135"/>
          </a:xfrm>
          <a:prstGeom prst="rect">
            <a:avLst/>
          </a:prstGeom>
          <a:noFill/>
          <a:ln>
            <a:noFill/>
          </a:ln>
        </p:spPr>
      </p:pic>
      <p:sp>
        <p:nvSpPr>
          <p:cNvPr id="309" name="Google Shape;309;p47"/>
          <p:cNvSpPr txBox="1"/>
          <p:nvPr/>
        </p:nvSpPr>
        <p:spPr>
          <a:xfrm>
            <a:off x="168050" y="5982608"/>
            <a:ext cx="8373300" cy="570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a:t>New York Times:  </a:t>
            </a:r>
            <a:r>
              <a:rPr lang="en-US" sz="2000" u="sng">
                <a:solidFill>
                  <a:schemeClr val="hlink"/>
                </a:solidFill>
                <a:hlinkClick r:id="rId4"/>
              </a:rPr>
              <a:t>How NOT to Wear a Mask</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title"/>
          </p:nvPr>
        </p:nvSpPr>
        <p:spPr>
          <a:xfrm>
            <a:off x="387183" y="3610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NOT to wear a mask/face covering </a:t>
            </a:r>
            <a:endParaRPr/>
          </a:p>
        </p:txBody>
      </p:sp>
      <p:pic>
        <p:nvPicPr>
          <p:cNvPr id="315" name="Google Shape;315;p48"/>
          <p:cNvPicPr preferRelativeResize="0"/>
          <p:nvPr/>
        </p:nvPicPr>
        <p:blipFill>
          <a:blip r:embed="rId3">
            <a:alphaModFix/>
          </a:blip>
          <a:stretch>
            <a:fillRect/>
          </a:stretch>
        </p:blipFill>
        <p:spPr>
          <a:xfrm>
            <a:off x="196700" y="1173267"/>
            <a:ext cx="2388997" cy="2388997"/>
          </a:xfrm>
          <a:prstGeom prst="rect">
            <a:avLst/>
          </a:prstGeom>
          <a:noFill/>
          <a:ln>
            <a:noFill/>
          </a:ln>
        </p:spPr>
      </p:pic>
      <p:sp>
        <p:nvSpPr>
          <p:cNvPr id="316" name="Google Shape;316;p48"/>
          <p:cNvSpPr txBox="1"/>
          <p:nvPr/>
        </p:nvSpPr>
        <p:spPr>
          <a:xfrm>
            <a:off x="2112333" y="1479367"/>
            <a:ext cx="2535300" cy="1560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DON’T: Wear the mask below your nose.</a:t>
            </a:r>
            <a:endParaRPr sz="1900"/>
          </a:p>
          <a:p>
            <a:pPr marL="0" lvl="0" indent="0" algn="l" rtl="0">
              <a:spcBef>
                <a:spcPts val="0"/>
              </a:spcBef>
              <a:spcAft>
                <a:spcPts val="0"/>
              </a:spcAft>
              <a:buNone/>
            </a:pPr>
            <a:endParaRPr sz="1900"/>
          </a:p>
        </p:txBody>
      </p:sp>
      <p:pic>
        <p:nvPicPr>
          <p:cNvPr id="317" name="Google Shape;317;p48"/>
          <p:cNvPicPr preferRelativeResize="0"/>
          <p:nvPr/>
        </p:nvPicPr>
        <p:blipFill>
          <a:blip r:embed="rId4">
            <a:alphaModFix/>
          </a:blip>
          <a:stretch>
            <a:fillRect/>
          </a:stretch>
        </p:blipFill>
        <p:spPr>
          <a:xfrm>
            <a:off x="8342833" y="1268517"/>
            <a:ext cx="2198502" cy="2198533"/>
          </a:xfrm>
          <a:prstGeom prst="rect">
            <a:avLst/>
          </a:prstGeom>
          <a:noFill/>
          <a:ln>
            <a:noFill/>
          </a:ln>
        </p:spPr>
      </p:pic>
      <p:sp>
        <p:nvSpPr>
          <p:cNvPr id="318" name="Google Shape;318;p48"/>
          <p:cNvSpPr txBox="1"/>
          <p:nvPr/>
        </p:nvSpPr>
        <p:spPr>
          <a:xfrm>
            <a:off x="10420033" y="1479367"/>
            <a:ext cx="2198400" cy="979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DON’T: Leave your chin exposed.</a:t>
            </a:r>
            <a:endParaRPr sz="1900"/>
          </a:p>
        </p:txBody>
      </p:sp>
      <p:pic>
        <p:nvPicPr>
          <p:cNvPr id="319" name="Google Shape;319;p48"/>
          <p:cNvPicPr preferRelativeResize="0"/>
          <p:nvPr/>
        </p:nvPicPr>
        <p:blipFill>
          <a:blip r:embed="rId5">
            <a:alphaModFix/>
          </a:blip>
          <a:stretch>
            <a:fillRect/>
          </a:stretch>
        </p:blipFill>
        <p:spPr>
          <a:xfrm>
            <a:off x="4305000" y="1173300"/>
            <a:ext cx="2388997" cy="2388966"/>
          </a:xfrm>
          <a:prstGeom prst="rect">
            <a:avLst/>
          </a:prstGeom>
          <a:noFill/>
          <a:ln>
            <a:noFill/>
          </a:ln>
        </p:spPr>
      </p:pic>
      <p:sp>
        <p:nvSpPr>
          <p:cNvPr id="320" name="Google Shape;320;p48"/>
          <p:cNvSpPr txBox="1"/>
          <p:nvPr/>
        </p:nvSpPr>
        <p:spPr>
          <a:xfrm>
            <a:off x="6433833" y="1433967"/>
            <a:ext cx="2090700" cy="1651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DON’T: Wear your mask loosely with gaps on the sides.</a:t>
            </a: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pic>
        <p:nvPicPr>
          <p:cNvPr id="321" name="Google Shape;321;p48"/>
          <p:cNvPicPr preferRelativeResize="0"/>
          <p:nvPr/>
        </p:nvPicPr>
        <p:blipFill>
          <a:blip r:embed="rId6">
            <a:alphaModFix/>
          </a:blip>
          <a:stretch>
            <a:fillRect/>
          </a:stretch>
        </p:blipFill>
        <p:spPr>
          <a:xfrm>
            <a:off x="2445750" y="4015717"/>
            <a:ext cx="2249298" cy="2249298"/>
          </a:xfrm>
          <a:prstGeom prst="rect">
            <a:avLst/>
          </a:prstGeom>
          <a:noFill/>
          <a:ln>
            <a:noFill/>
          </a:ln>
        </p:spPr>
      </p:pic>
      <p:pic>
        <p:nvPicPr>
          <p:cNvPr id="322" name="Google Shape;322;p48"/>
          <p:cNvPicPr preferRelativeResize="0"/>
          <p:nvPr/>
        </p:nvPicPr>
        <p:blipFill>
          <a:blip r:embed="rId7">
            <a:alphaModFix/>
          </a:blip>
          <a:stretch>
            <a:fillRect/>
          </a:stretch>
        </p:blipFill>
        <p:spPr>
          <a:xfrm>
            <a:off x="6514666" y="4015733"/>
            <a:ext cx="2249298" cy="2249298"/>
          </a:xfrm>
          <a:prstGeom prst="rect">
            <a:avLst/>
          </a:prstGeom>
          <a:noFill/>
          <a:ln>
            <a:noFill/>
          </a:ln>
        </p:spPr>
      </p:pic>
      <p:sp>
        <p:nvSpPr>
          <p:cNvPr id="323" name="Google Shape;323;p48"/>
          <p:cNvSpPr txBox="1"/>
          <p:nvPr/>
        </p:nvSpPr>
        <p:spPr>
          <a:xfrm>
            <a:off x="4504667" y="4211767"/>
            <a:ext cx="2010000" cy="205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DON’T: Wear your mask so it covers just the tip of your nose.</a:t>
            </a:r>
            <a:endParaRPr sz="1900"/>
          </a:p>
          <a:p>
            <a:pPr marL="0" lvl="0" indent="0" algn="l" rtl="0">
              <a:spcBef>
                <a:spcPts val="0"/>
              </a:spcBef>
              <a:spcAft>
                <a:spcPts val="0"/>
              </a:spcAft>
              <a:buNone/>
            </a:pPr>
            <a:endParaRPr sz="1900"/>
          </a:p>
        </p:txBody>
      </p:sp>
      <p:sp>
        <p:nvSpPr>
          <p:cNvPr id="324" name="Google Shape;324;p48"/>
          <p:cNvSpPr txBox="1"/>
          <p:nvPr/>
        </p:nvSpPr>
        <p:spPr>
          <a:xfrm>
            <a:off x="8807333" y="4090567"/>
            <a:ext cx="1888800" cy="1969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DON’T: Push your mask under your chin to rest on your neck.</a:t>
            </a:r>
            <a:endParaRPr sz="1900"/>
          </a:p>
          <a:p>
            <a:pPr marL="0" lvl="0" indent="0" algn="l" rtl="0">
              <a:spcBef>
                <a:spcPts val="0"/>
              </a:spcBef>
              <a:spcAft>
                <a:spcPts val="0"/>
              </a:spcAft>
              <a:buNone/>
            </a:pPr>
            <a:endParaRPr sz="1900"/>
          </a:p>
          <a:p>
            <a:pPr marL="0" lvl="0" indent="0" algn="l" rtl="0">
              <a:spcBef>
                <a:spcPts val="0"/>
              </a:spcBef>
              <a:spcAft>
                <a:spcPts val="0"/>
              </a:spcAft>
              <a:buNone/>
            </a:pPr>
            <a:endParaRPr sz="1900"/>
          </a:p>
        </p:txBody>
      </p:sp>
      <p:sp>
        <p:nvSpPr>
          <p:cNvPr id="325" name="Google Shape;325;p48"/>
          <p:cNvSpPr txBox="1"/>
          <p:nvPr/>
        </p:nvSpPr>
        <p:spPr>
          <a:xfrm>
            <a:off x="1715900" y="6415800"/>
            <a:ext cx="6120900" cy="383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en-US" sz="900" u="sng">
                <a:solidFill>
                  <a:schemeClr val="accent5"/>
                </a:solidFill>
                <a:hlinkClick r:id="rId8"/>
              </a:rPr>
              <a:t>https://www.nytimes.com/2020/04/08/well/live/coronavirus-face-mask-mistakes.html</a:t>
            </a:r>
            <a:endParaRPr sz="1300">
              <a:solidFill>
                <a:schemeClr val="dk1"/>
              </a:solidFill>
            </a:endParaRPr>
          </a:p>
        </p:txBody>
      </p:sp>
      <p:sp>
        <p:nvSpPr>
          <p:cNvPr id="326" name="Google Shape;326;p48"/>
          <p:cNvSpPr txBox="1"/>
          <p:nvPr/>
        </p:nvSpPr>
        <p:spPr>
          <a:xfrm>
            <a:off x="209550" y="4400550"/>
            <a:ext cx="2057400" cy="11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0000FF"/>
                </a:solidFill>
                <a:latin typeface="Century Gothic"/>
                <a:ea typeface="Century Gothic"/>
                <a:cs typeface="Century Gothic"/>
                <a:sym typeface="Century Gothic"/>
              </a:rPr>
              <a:t>Never share your face covering</a:t>
            </a:r>
            <a:endParaRPr sz="2000">
              <a:solidFill>
                <a:srgbClr val="0000FF"/>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title"/>
          </p:nvPr>
        </p:nvSpPr>
        <p:spPr>
          <a:xfrm>
            <a:off x="415600" y="209350"/>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to put on and take off a mask/face-covering</a:t>
            </a:r>
            <a:endParaRPr/>
          </a:p>
        </p:txBody>
      </p:sp>
      <p:sp>
        <p:nvSpPr>
          <p:cNvPr id="332" name="Google Shape;332;p49"/>
          <p:cNvSpPr txBox="1">
            <a:spLocks noGrp="1"/>
          </p:cNvSpPr>
          <p:nvPr>
            <p:ph type="body" idx="1"/>
          </p:nvPr>
        </p:nvSpPr>
        <p:spPr>
          <a:xfrm>
            <a:off x="472200" y="1085850"/>
            <a:ext cx="11360700" cy="5446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2200"/>
              <a:t>Wash hands thoroughly before touching and putting on the mask</a:t>
            </a:r>
            <a:endParaRPr sz="2200"/>
          </a:p>
          <a:p>
            <a:pPr marL="457200" lvl="0" indent="-368300" algn="l" rtl="0">
              <a:spcBef>
                <a:spcPts val="0"/>
              </a:spcBef>
              <a:spcAft>
                <a:spcPts val="0"/>
              </a:spcAft>
              <a:buSzPts val="2200"/>
              <a:buChar char="•"/>
            </a:pPr>
            <a:r>
              <a:rPr lang="en-US" sz="2200"/>
              <a:t>Inspect the mask for any tears or holes</a:t>
            </a:r>
            <a:endParaRPr sz="2200"/>
          </a:p>
          <a:p>
            <a:pPr marL="914400" lvl="1" indent="-368300" algn="l" rtl="0">
              <a:spcBef>
                <a:spcPts val="0"/>
              </a:spcBef>
              <a:spcAft>
                <a:spcPts val="0"/>
              </a:spcAft>
              <a:buSzPts val="2200"/>
              <a:buChar char="•"/>
            </a:pPr>
            <a:r>
              <a:rPr lang="en-US" sz="2200"/>
              <a:t>Medical masks: make sure the colored side of the mask face outwards (typically blue) with the metallic strip on top</a:t>
            </a:r>
            <a:endParaRPr sz="2200"/>
          </a:p>
          <a:p>
            <a:pPr marL="457200" lvl="0" indent="-368300" algn="l" rtl="0">
              <a:spcBef>
                <a:spcPts val="0"/>
              </a:spcBef>
              <a:spcAft>
                <a:spcPts val="0"/>
              </a:spcAft>
              <a:buSzPts val="2200"/>
              <a:buChar char="•"/>
            </a:pPr>
            <a:r>
              <a:rPr lang="en-US" sz="2200"/>
              <a:t>Ensure the strings/elastic bands are can keep the mask firmly in place</a:t>
            </a:r>
            <a:endParaRPr sz="2200"/>
          </a:p>
          <a:p>
            <a:pPr marL="457200" lvl="0" indent="-368300" algn="l" rtl="0">
              <a:spcBef>
                <a:spcPts val="0"/>
              </a:spcBef>
              <a:spcAft>
                <a:spcPts val="0"/>
              </a:spcAft>
              <a:buSzPts val="2200"/>
              <a:buChar char="•"/>
            </a:pPr>
            <a:r>
              <a:rPr lang="en-US" sz="2200"/>
              <a:t>Masks with ear loops: hold by the ear loops and place a loop around each ear</a:t>
            </a:r>
            <a:endParaRPr sz="2200"/>
          </a:p>
          <a:p>
            <a:pPr marL="1371600" lvl="2" indent="-368300" algn="l" rtl="0">
              <a:spcBef>
                <a:spcPts val="0"/>
              </a:spcBef>
              <a:spcAft>
                <a:spcPts val="0"/>
              </a:spcAft>
              <a:buClr>
                <a:srgbClr val="FF0000"/>
              </a:buClr>
              <a:buSzPts val="2200"/>
              <a:buChar char="•"/>
            </a:pPr>
            <a:r>
              <a:rPr lang="en-US" sz="2200" b="1">
                <a:solidFill>
                  <a:srgbClr val="FF0000"/>
                </a:solidFill>
              </a:rPr>
              <a:t>DO NOT TOUCH INSIDE SURFACE OF THE MASK WITH YOUR HANDS! </a:t>
            </a:r>
            <a:endParaRPr sz="2200" b="1">
              <a:solidFill>
                <a:srgbClr val="FF0000"/>
              </a:solidFill>
            </a:endParaRPr>
          </a:p>
          <a:p>
            <a:pPr marL="457200" lvl="0" indent="-368300" algn="l" rtl="0">
              <a:spcBef>
                <a:spcPts val="0"/>
              </a:spcBef>
              <a:spcAft>
                <a:spcPts val="0"/>
              </a:spcAft>
              <a:buSzPts val="2200"/>
              <a:buChar char="•"/>
            </a:pPr>
            <a:r>
              <a:rPr lang="en-US" sz="2200"/>
              <a:t>Make sure it covers your nose, mouth and chin. Ineffective if worn improperly! </a:t>
            </a:r>
            <a:endParaRPr sz="2200"/>
          </a:p>
          <a:p>
            <a:pPr marL="457200" lvl="0" indent="-368300" algn="l" rtl="0">
              <a:spcBef>
                <a:spcPts val="0"/>
              </a:spcBef>
              <a:spcAft>
                <a:spcPts val="0"/>
              </a:spcAft>
              <a:buSzPts val="2200"/>
              <a:buChar char="•"/>
            </a:pPr>
            <a:r>
              <a:rPr lang="en-US" sz="2200"/>
              <a:t>Pinch the metallic strip so it molds to the bridge of your nose</a:t>
            </a:r>
            <a:endParaRPr sz="2200"/>
          </a:p>
          <a:p>
            <a:pPr marL="914400" lvl="1" indent="-368300" algn="l" rtl="0">
              <a:spcBef>
                <a:spcPts val="0"/>
              </a:spcBef>
              <a:spcAft>
                <a:spcPts val="0"/>
              </a:spcAft>
              <a:buSzPts val="2200"/>
              <a:buChar char="•"/>
            </a:pPr>
            <a:r>
              <a:rPr lang="en-US" sz="2200"/>
              <a:t>Replace mask if contaminated, damaged, wet,  if you cough, sweat, etc. </a:t>
            </a:r>
            <a:endParaRPr sz="2200"/>
          </a:p>
          <a:p>
            <a:pPr marL="914400" lvl="1" indent="-368300" algn="l" rtl="0">
              <a:spcBef>
                <a:spcPts val="0"/>
              </a:spcBef>
              <a:spcAft>
                <a:spcPts val="0"/>
              </a:spcAft>
              <a:buSzPts val="2200"/>
              <a:buChar char="•"/>
            </a:pPr>
            <a:r>
              <a:rPr lang="en-US" sz="2200"/>
              <a:t>Try not once to touch it on face. Frequent handling may reduce protection</a:t>
            </a:r>
            <a:endParaRPr sz="2200"/>
          </a:p>
          <a:p>
            <a:pPr marL="914400" lvl="1" indent="-368300" algn="l" rtl="0">
              <a:spcBef>
                <a:spcPts val="0"/>
              </a:spcBef>
              <a:spcAft>
                <a:spcPts val="0"/>
              </a:spcAft>
              <a:buSzPts val="2200"/>
              <a:buChar char="•"/>
            </a:pPr>
            <a:r>
              <a:rPr lang="en-US" sz="2200"/>
              <a:t>Wash your hands thoroughly before and after touching the mask</a:t>
            </a:r>
            <a:endParaRPr sz="2200"/>
          </a:p>
          <a:p>
            <a:pPr marL="457200" lvl="0" indent="-368300" algn="l" rtl="0">
              <a:spcBef>
                <a:spcPts val="0"/>
              </a:spcBef>
              <a:spcAft>
                <a:spcPts val="0"/>
              </a:spcAft>
              <a:buSzPts val="2200"/>
              <a:buChar char="•"/>
            </a:pPr>
            <a:r>
              <a:rPr lang="en-US" sz="2200"/>
              <a:t>When you take off your mask be sure to not let inside touch surfaces. Dispose carefully or place in a sealed bag for washing.</a:t>
            </a:r>
            <a:endParaRPr sz="2200"/>
          </a:p>
          <a:p>
            <a:pPr marL="457200" lvl="0" indent="-368300" algn="l" rtl="0">
              <a:spcBef>
                <a:spcPts val="0"/>
              </a:spcBef>
              <a:spcAft>
                <a:spcPts val="0"/>
              </a:spcAft>
              <a:buSzPts val="2200"/>
              <a:buChar char="•"/>
            </a:pPr>
            <a:r>
              <a:rPr lang="en-US" sz="2200"/>
              <a:t>Wash your hands thoroughly </a:t>
            </a:r>
            <a:endParaRPr sz="2200"/>
          </a:p>
          <a:p>
            <a:pPr marL="0" lvl="0" indent="0" algn="l" rtl="0">
              <a:spcBef>
                <a:spcPts val="1000"/>
              </a:spcBef>
              <a:spcAft>
                <a:spcPts val="0"/>
              </a:spcAft>
              <a:buNone/>
            </a:pPr>
            <a:r>
              <a:rPr lang="en-US" sz="2200"/>
              <a:t>CDC Proper Reuse of Mask: </a:t>
            </a:r>
            <a:r>
              <a:rPr lang="en-US" sz="1800" u="sng">
                <a:solidFill>
                  <a:schemeClr val="hlink"/>
                </a:solidFill>
                <a:latin typeface="Arial"/>
                <a:ea typeface="Arial"/>
                <a:cs typeface="Arial"/>
                <a:sym typeface="Arial"/>
                <a:hlinkClick r:id="rId3"/>
              </a:rPr>
              <a:t>Strategies for Optimizing the Supply of N95 Respirators: COVID-19</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0"/>
          <p:cNvSpPr txBox="1">
            <a:spLocks noGrp="1"/>
          </p:cNvSpPr>
          <p:nvPr>
            <p:ph type="title"/>
          </p:nvPr>
        </p:nvSpPr>
        <p:spPr>
          <a:xfrm>
            <a:off x="415650" y="8521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500">
                <a:latin typeface="Calibri"/>
                <a:ea typeface="Calibri"/>
                <a:cs typeface="Calibri"/>
                <a:sym typeface="Calibri"/>
              </a:rPr>
              <a:t>Homemade mask materials have different effectivenesses:</a:t>
            </a:r>
            <a:endParaRPr sz="3500">
              <a:latin typeface="Calibri"/>
              <a:ea typeface="Calibri"/>
              <a:cs typeface="Calibri"/>
              <a:sym typeface="Calibri"/>
            </a:endParaRPr>
          </a:p>
          <a:p>
            <a:pPr marL="0" lvl="0" indent="0" algn="l" rtl="0">
              <a:spcBef>
                <a:spcPts val="0"/>
              </a:spcBef>
              <a:spcAft>
                <a:spcPts val="0"/>
              </a:spcAft>
              <a:buNone/>
            </a:pPr>
            <a:r>
              <a:rPr lang="en-US" sz="2900" b="0">
                <a:latin typeface="Calibri"/>
                <a:ea typeface="Calibri"/>
                <a:cs typeface="Calibri"/>
                <a:sym typeface="Calibri"/>
              </a:rPr>
              <a:t>Cotton blend combines reasonably good effectiveness and breathability</a:t>
            </a:r>
            <a:endParaRPr sz="2900" b="0">
              <a:latin typeface="Calibri"/>
              <a:ea typeface="Calibri"/>
              <a:cs typeface="Calibri"/>
              <a:sym typeface="Calibri"/>
            </a:endParaRPr>
          </a:p>
        </p:txBody>
      </p:sp>
      <p:sp>
        <p:nvSpPr>
          <p:cNvPr id="338" name="Google Shape;338;p50"/>
          <p:cNvSpPr txBox="1"/>
          <p:nvPr/>
        </p:nvSpPr>
        <p:spPr>
          <a:xfrm>
            <a:off x="4320125" y="6198175"/>
            <a:ext cx="7342200" cy="618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latin typeface="Calibri"/>
                <a:ea typeface="Calibri"/>
                <a:cs typeface="Calibri"/>
                <a:sym typeface="Calibri"/>
              </a:rPr>
              <a:t>Source: </a:t>
            </a:r>
            <a:r>
              <a:rPr lang="en-US" sz="1600" u="sng">
                <a:solidFill>
                  <a:schemeClr val="hlink"/>
                </a:solidFill>
                <a:latin typeface="Calibri"/>
                <a:ea typeface="Calibri"/>
                <a:cs typeface="Calibri"/>
                <a:sym typeface="Calibri"/>
                <a:hlinkClick r:id="rId3"/>
              </a:rPr>
              <a:t>What Are The Best Materials for Making DIY Masks?</a:t>
            </a:r>
            <a:endParaRPr sz="1600">
              <a:latin typeface="Calibri"/>
              <a:ea typeface="Calibri"/>
              <a:cs typeface="Calibri"/>
              <a:sym typeface="Calibri"/>
            </a:endParaRPr>
          </a:p>
        </p:txBody>
      </p:sp>
      <p:pic>
        <p:nvPicPr>
          <p:cNvPr id="339" name="Google Shape;339;p50"/>
          <p:cNvPicPr preferRelativeResize="0"/>
          <p:nvPr/>
        </p:nvPicPr>
        <p:blipFill>
          <a:blip r:embed="rId4">
            <a:alphaModFix/>
          </a:blip>
          <a:stretch>
            <a:fillRect/>
          </a:stretch>
        </p:blipFill>
        <p:spPr>
          <a:xfrm>
            <a:off x="470383" y="4339683"/>
            <a:ext cx="3835800" cy="2119767"/>
          </a:xfrm>
          <a:prstGeom prst="rect">
            <a:avLst/>
          </a:prstGeom>
          <a:noFill/>
          <a:ln>
            <a:noFill/>
          </a:ln>
        </p:spPr>
      </p:pic>
      <p:pic>
        <p:nvPicPr>
          <p:cNvPr id="340" name="Google Shape;340;p50"/>
          <p:cNvPicPr preferRelativeResize="0"/>
          <p:nvPr/>
        </p:nvPicPr>
        <p:blipFill>
          <a:blip r:embed="rId5">
            <a:alphaModFix/>
          </a:blip>
          <a:stretch>
            <a:fillRect/>
          </a:stretch>
        </p:blipFill>
        <p:spPr>
          <a:xfrm>
            <a:off x="5703367" y="1204467"/>
            <a:ext cx="6072934" cy="3805291"/>
          </a:xfrm>
          <a:prstGeom prst="rect">
            <a:avLst/>
          </a:prstGeom>
          <a:noFill/>
          <a:ln>
            <a:noFill/>
          </a:ln>
        </p:spPr>
      </p:pic>
      <p:pic>
        <p:nvPicPr>
          <p:cNvPr id="341" name="Google Shape;341;p50"/>
          <p:cNvPicPr preferRelativeResize="0"/>
          <p:nvPr/>
        </p:nvPicPr>
        <p:blipFill>
          <a:blip r:embed="rId6">
            <a:alphaModFix/>
          </a:blip>
          <a:stretch>
            <a:fillRect/>
          </a:stretch>
        </p:blipFill>
        <p:spPr>
          <a:xfrm>
            <a:off x="769525" y="1356867"/>
            <a:ext cx="3760167" cy="2745957"/>
          </a:xfrm>
          <a:prstGeom prst="rect">
            <a:avLst/>
          </a:prstGeom>
          <a:noFill/>
          <a:ln>
            <a:noFill/>
          </a:ln>
        </p:spPr>
      </p:pic>
      <p:sp>
        <p:nvSpPr>
          <p:cNvPr id="342" name="Google Shape;342;p50"/>
          <p:cNvSpPr txBox="1"/>
          <p:nvPr/>
        </p:nvSpPr>
        <p:spPr>
          <a:xfrm>
            <a:off x="532050" y="1029625"/>
            <a:ext cx="4277700" cy="374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b="1">
                <a:solidFill>
                  <a:srgbClr val="990000"/>
                </a:solidFill>
              </a:rPr>
              <a:t>Effectiveness against 1 -micron particles</a:t>
            </a:r>
            <a:endParaRPr b="1">
              <a:solidFill>
                <a:srgbClr val="990000"/>
              </a:solidFill>
            </a:endParaRPr>
          </a:p>
          <a:p>
            <a:pPr marL="0" lvl="0" indent="0" algn="l" rtl="0">
              <a:spcBef>
                <a:spcPts val="0"/>
              </a:spcBef>
              <a:spcAft>
                <a:spcPts val="0"/>
              </a:spcAft>
              <a:buNone/>
            </a:pPr>
            <a:endParaRPr b="1"/>
          </a:p>
        </p:txBody>
      </p:sp>
      <p:sp>
        <p:nvSpPr>
          <p:cNvPr id="343" name="Google Shape;343;p50"/>
          <p:cNvSpPr txBox="1"/>
          <p:nvPr/>
        </p:nvSpPr>
        <p:spPr>
          <a:xfrm>
            <a:off x="415650" y="4007200"/>
            <a:ext cx="4449900" cy="33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b="1">
                <a:solidFill>
                  <a:srgbClr val="990000"/>
                </a:solidFill>
              </a:rPr>
              <a:t>Effectiveness against 0.02 -micron particles</a:t>
            </a:r>
            <a:endParaRPr b="1">
              <a:solidFill>
                <a:srgbClr val="990000"/>
              </a:solidFill>
            </a:endParaRPr>
          </a:p>
          <a:p>
            <a:pPr marL="0" lvl="0" indent="0" algn="l" rtl="0">
              <a:spcBef>
                <a:spcPts val="0"/>
              </a:spcBef>
              <a:spcAft>
                <a:spcPts val="0"/>
              </a:spcAft>
              <a:buNone/>
            </a:pPr>
            <a:endParaRPr b="1"/>
          </a:p>
        </p:txBody>
      </p:sp>
      <p:sp>
        <p:nvSpPr>
          <p:cNvPr id="344" name="Google Shape;344;p50"/>
          <p:cNvSpPr txBox="1"/>
          <p:nvPr/>
        </p:nvSpPr>
        <p:spPr>
          <a:xfrm>
            <a:off x="6144425" y="877225"/>
            <a:ext cx="3693600" cy="374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b="1">
                <a:solidFill>
                  <a:srgbClr val="990000"/>
                </a:solidFill>
              </a:rPr>
              <a:t>Breathability</a:t>
            </a:r>
            <a:endParaRPr sz="1500" b="1">
              <a:solidFill>
                <a:srgbClr val="990000"/>
              </a:solidFill>
            </a:endParaRPr>
          </a:p>
          <a:p>
            <a:pPr marL="0" lvl="0" indent="0" algn="l" rtl="0">
              <a:spcBef>
                <a:spcPts val="0"/>
              </a:spcBef>
              <a:spcAft>
                <a:spcPts val="0"/>
              </a:spcAft>
              <a:buNone/>
            </a:pPr>
            <a:endParaRPr sz="1500" b="1"/>
          </a:p>
        </p:txBody>
      </p:sp>
      <p:sp>
        <p:nvSpPr>
          <p:cNvPr id="345" name="Google Shape;345;p50"/>
          <p:cNvSpPr txBox="1"/>
          <p:nvPr/>
        </p:nvSpPr>
        <p:spPr>
          <a:xfrm>
            <a:off x="4028825" y="5164075"/>
            <a:ext cx="7924800" cy="10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222222"/>
                </a:solidFill>
                <a:highlight>
                  <a:srgbClr val="FFFFFF"/>
                </a:highlight>
                <a:latin typeface="Roboto"/>
                <a:ea typeface="Roboto"/>
                <a:cs typeface="Roboto"/>
                <a:sym typeface="Roboto"/>
              </a:rPr>
              <a:t>Household filters (vacuum, HVAC) may be tempting but they can contain dangerous materials like fiberglass! Do not use them. Paper coffee filters are ok if they only contain paper.</a:t>
            </a:r>
            <a:endParaRPr sz="2000"/>
          </a:p>
        </p:txBody>
      </p:sp>
      <p:sp>
        <p:nvSpPr>
          <p:cNvPr id="346" name="Google Shape;346;p50"/>
          <p:cNvSpPr/>
          <p:nvPr/>
        </p:nvSpPr>
        <p:spPr>
          <a:xfrm rot="-467">
            <a:off x="5558248" y="2418301"/>
            <a:ext cx="2208300" cy="470700"/>
          </a:xfrm>
          <a:prstGeom prst="rightArrow">
            <a:avLst>
              <a:gd name="adj1" fmla="val 50000"/>
              <a:gd name="adj2" fmla="val 92155"/>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a:t>cotton blend</a:t>
            </a:r>
            <a:endParaRPr sz="1900"/>
          </a:p>
        </p:txBody>
      </p:sp>
      <p:sp>
        <p:nvSpPr>
          <p:cNvPr id="347" name="Google Shape;347;p50"/>
          <p:cNvSpPr/>
          <p:nvPr/>
        </p:nvSpPr>
        <p:spPr>
          <a:xfrm rot="-525">
            <a:off x="1473600" y="2223036"/>
            <a:ext cx="1963800" cy="470700"/>
          </a:xfrm>
          <a:prstGeom prst="rightArrow">
            <a:avLst>
              <a:gd name="adj1" fmla="val 50000"/>
              <a:gd name="adj2" fmla="val 92155"/>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a:t>cotton blend</a:t>
            </a:r>
            <a:endParaRPr sz="1900"/>
          </a:p>
        </p:txBody>
      </p:sp>
      <p:sp>
        <p:nvSpPr>
          <p:cNvPr id="348" name="Google Shape;348;p50"/>
          <p:cNvSpPr/>
          <p:nvPr/>
        </p:nvSpPr>
        <p:spPr>
          <a:xfrm rot="-525">
            <a:off x="1275075" y="5164224"/>
            <a:ext cx="1963800" cy="470700"/>
          </a:xfrm>
          <a:prstGeom prst="rightArrow">
            <a:avLst>
              <a:gd name="adj1" fmla="val 50000"/>
              <a:gd name="adj2" fmla="val 92155"/>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a:t>cotton blend</a:t>
            </a:r>
            <a:endParaRPr sz="1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1"/>
          <p:cNvSpPr txBox="1">
            <a:spLocks noGrp="1"/>
          </p:cNvSpPr>
          <p:nvPr>
            <p:ph type="title"/>
          </p:nvPr>
        </p:nvSpPr>
        <p:spPr>
          <a:xfrm>
            <a:off x="415600" y="593377"/>
            <a:ext cx="11360700" cy="919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to make your own face covering -</a:t>
            </a:r>
            <a:endParaRPr/>
          </a:p>
          <a:p>
            <a:pPr marL="0" lvl="0" indent="0" algn="l" rtl="0">
              <a:spcBef>
                <a:spcPts val="0"/>
              </a:spcBef>
              <a:spcAft>
                <a:spcPts val="0"/>
              </a:spcAft>
              <a:buNone/>
            </a:pPr>
            <a:r>
              <a:rPr lang="en-US"/>
              <a:t> No sew method (via CDC)</a:t>
            </a:r>
            <a:endParaRPr/>
          </a:p>
        </p:txBody>
      </p:sp>
      <p:pic>
        <p:nvPicPr>
          <p:cNvPr id="354" name="Google Shape;354;p51"/>
          <p:cNvPicPr preferRelativeResize="0"/>
          <p:nvPr/>
        </p:nvPicPr>
        <p:blipFill>
          <a:blip r:embed="rId3">
            <a:alphaModFix/>
          </a:blip>
          <a:stretch>
            <a:fillRect/>
          </a:stretch>
        </p:blipFill>
        <p:spPr>
          <a:xfrm>
            <a:off x="1437375" y="1512875"/>
            <a:ext cx="8457425" cy="4911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2"/>
          <p:cNvSpPr txBox="1">
            <a:spLocks noGrp="1"/>
          </p:cNvSpPr>
          <p:nvPr>
            <p:ph type="title"/>
          </p:nvPr>
        </p:nvSpPr>
        <p:spPr>
          <a:xfrm>
            <a:off x="415650" y="1565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Striking video: Talking with and without a mask</a:t>
            </a:r>
            <a:endParaRPr/>
          </a:p>
        </p:txBody>
      </p:sp>
      <p:sp>
        <p:nvSpPr>
          <p:cNvPr id="360" name="Google Shape;360;p52"/>
          <p:cNvSpPr txBox="1"/>
          <p:nvPr/>
        </p:nvSpPr>
        <p:spPr>
          <a:xfrm>
            <a:off x="512800" y="5818675"/>
            <a:ext cx="9090600" cy="70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Source: Visualizing Speech-Generated Oral Fluid Droplets with Laser Light Scattering NEJM April 15, 2020  </a:t>
            </a:r>
            <a:r>
              <a:rPr lang="en-US" sz="1500" u="sng">
                <a:solidFill>
                  <a:schemeClr val="hlink"/>
                </a:solidFill>
                <a:hlinkClick r:id="rId3"/>
              </a:rPr>
              <a:t>https://www.nejm.org/doi/full/10.1056/NEJMc2007800</a:t>
            </a:r>
            <a:endParaRPr sz="1900"/>
          </a:p>
        </p:txBody>
      </p:sp>
      <p:pic>
        <p:nvPicPr>
          <p:cNvPr id="361" name="Google Shape;361;p52" descr="This is why a mask should be worn.&#10;&#10;Full Article from New England Journal Of Medicine&#10;https://www.nejm.org/doi/full/10.1056/NEJMc2007800" title="Visualizing Speech Generated Oral Fluid Droplets with Laser">
            <a:hlinkClick r:id="rId4"/>
          </p:cNvPr>
          <p:cNvPicPr preferRelativeResize="0"/>
          <p:nvPr/>
        </p:nvPicPr>
        <p:blipFill>
          <a:blip r:embed="rId5">
            <a:alphaModFix/>
          </a:blip>
          <a:stretch>
            <a:fillRect/>
          </a:stretch>
        </p:blipFill>
        <p:spPr>
          <a:xfrm>
            <a:off x="709842" y="1296525"/>
            <a:ext cx="5758583" cy="4318950"/>
          </a:xfrm>
          <a:prstGeom prst="rect">
            <a:avLst/>
          </a:prstGeom>
          <a:noFill/>
          <a:ln>
            <a:noFill/>
          </a:ln>
        </p:spPr>
      </p:pic>
      <p:pic>
        <p:nvPicPr>
          <p:cNvPr id="362" name="Google Shape;362;p52"/>
          <p:cNvPicPr preferRelativeResize="0"/>
          <p:nvPr/>
        </p:nvPicPr>
        <p:blipFill>
          <a:blip r:embed="rId6">
            <a:alphaModFix/>
          </a:blip>
          <a:stretch>
            <a:fillRect/>
          </a:stretch>
        </p:blipFill>
        <p:spPr>
          <a:xfrm>
            <a:off x="7067900" y="1190488"/>
            <a:ext cx="4547930" cy="4628188"/>
          </a:xfrm>
          <a:prstGeom prst="rect">
            <a:avLst/>
          </a:prstGeom>
          <a:noFill/>
          <a:ln>
            <a:noFill/>
          </a:ln>
        </p:spPr>
      </p:pic>
      <p:sp>
        <p:nvSpPr>
          <p:cNvPr id="363" name="Google Shape;363;p52"/>
          <p:cNvSpPr/>
          <p:nvPr/>
        </p:nvSpPr>
        <p:spPr>
          <a:xfrm rot="-7772640">
            <a:off x="9655810" y="5394335"/>
            <a:ext cx="1287322" cy="47096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364" name="Google Shape;364;p52"/>
          <p:cNvSpPr/>
          <p:nvPr/>
        </p:nvSpPr>
        <p:spPr>
          <a:xfrm rot="8099491">
            <a:off x="9559698" y="2716596"/>
            <a:ext cx="1433800" cy="47050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365" name="Google Shape;365;p52"/>
          <p:cNvSpPr txBox="1"/>
          <p:nvPr/>
        </p:nvSpPr>
        <p:spPr>
          <a:xfrm rot="3034146">
            <a:off x="9802940" y="5499621"/>
            <a:ext cx="1145404" cy="4085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a:latin typeface="Century Gothic"/>
                <a:ea typeface="Century Gothic"/>
                <a:cs typeface="Century Gothic"/>
                <a:sym typeface="Century Gothic"/>
              </a:rPr>
              <a:t> Mask</a:t>
            </a:r>
            <a:endParaRPr sz="1700" b="1">
              <a:latin typeface="Century Gothic"/>
              <a:ea typeface="Century Gothic"/>
              <a:cs typeface="Century Gothic"/>
              <a:sym typeface="Century Gothic"/>
            </a:endParaRPr>
          </a:p>
        </p:txBody>
      </p:sp>
      <p:sp>
        <p:nvSpPr>
          <p:cNvPr id="366" name="Google Shape;366;p52"/>
          <p:cNvSpPr txBox="1"/>
          <p:nvPr/>
        </p:nvSpPr>
        <p:spPr>
          <a:xfrm rot="-2700000">
            <a:off x="9726705" y="2725234"/>
            <a:ext cx="1145513" cy="40856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a:latin typeface="Century Gothic"/>
                <a:ea typeface="Century Gothic"/>
                <a:cs typeface="Century Gothic"/>
                <a:sym typeface="Century Gothic"/>
              </a:rPr>
              <a:t>No Mask</a:t>
            </a:r>
            <a:endParaRPr sz="1700" b="1">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5"/>
          <p:cNvSpPr txBox="1">
            <a:spLocks noGrp="1"/>
          </p:cNvSpPr>
          <p:nvPr>
            <p:ph type="title"/>
          </p:nvPr>
        </p:nvSpPr>
        <p:spPr>
          <a:xfrm>
            <a:off x="526470" y="186426"/>
            <a:ext cx="111390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Objectives and Overview</a:t>
            </a:r>
            <a:endParaRPr/>
          </a:p>
        </p:txBody>
      </p:sp>
      <p:sp>
        <p:nvSpPr>
          <p:cNvPr id="174" name="Google Shape;174;p35"/>
          <p:cNvSpPr txBox="1">
            <a:spLocks noGrp="1"/>
          </p:cNvSpPr>
          <p:nvPr>
            <p:ph type="body" idx="1"/>
          </p:nvPr>
        </p:nvSpPr>
        <p:spPr>
          <a:xfrm>
            <a:off x="762000" y="778625"/>
            <a:ext cx="10661100" cy="5398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In this presentation we provide an overview of the science of transmission of infections and information about the steps you can take to reduce the risk of infecting or being infected while doing research at UC Santa Barbara</a:t>
            </a:r>
            <a:endParaRPr/>
          </a:p>
          <a:p>
            <a:pPr marL="0" lvl="0" indent="0" algn="l" rtl="0">
              <a:spcBef>
                <a:spcPts val="1000"/>
              </a:spcBef>
              <a:spcAft>
                <a:spcPts val="0"/>
              </a:spcAft>
              <a:buNone/>
            </a:pPr>
            <a:endParaRPr sz="400" b="1"/>
          </a:p>
          <a:p>
            <a:pPr marL="0" lvl="0" indent="0" algn="l" rtl="0">
              <a:spcBef>
                <a:spcPts val="1000"/>
              </a:spcBef>
              <a:spcAft>
                <a:spcPts val="0"/>
              </a:spcAft>
              <a:buNone/>
            </a:pPr>
            <a:r>
              <a:rPr lang="en-US" b="1"/>
              <a:t>Overview of what is contained in this presentation:</a:t>
            </a:r>
            <a:endParaRPr b="1"/>
          </a:p>
          <a:p>
            <a:pPr marL="457200" lvl="0" indent="-323850" algn="l" rtl="0">
              <a:spcBef>
                <a:spcPts val="1000"/>
              </a:spcBef>
              <a:spcAft>
                <a:spcPts val="0"/>
              </a:spcAft>
              <a:buSzPts val="1500"/>
              <a:buChar char="•"/>
            </a:pPr>
            <a:r>
              <a:rPr lang="en-US" sz="2500"/>
              <a:t>The Science: what is new about SARS-COV-2 that makes it dangerous, how it is transmitted, how long it lingers</a:t>
            </a:r>
            <a:endParaRPr sz="2500"/>
          </a:p>
          <a:p>
            <a:pPr marL="457200" lvl="0" indent="-323850" algn="l" rtl="0">
              <a:spcBef>
                <a:spcPts val="0"/>
              </a:spcBef>
              <a:spcAft>
                <a:spcPts val="0"/>
              </a:spcAft>
              <a:buSzPts val="1500"/>
              <a:buChar char="•"/>
            </a:pPr>
            <a:r>
              <a:rPr lang="en-US" sz="2500"/>
              <a:t>Visualizations of how talking, shouting, coughing and sneezing can distribute the virus in droplets and aerosols</a:t>
            </a:r>
            <a:endParaRPr sz="2500"/>
          </a:p>
          <a:p>
            <a:pPr marL="457200" lvl="0" indent="-323850" algn="l" rtl="0">
              <a:spcBef>
                <a:spcPts val="0"/>
              </a:spcBef>
              <a:spcAft>
                <a:spcPts val="0"/>
              </a:spcAft>
              <a:buSzPts val="1500"/>
              <a:buChar char="•"/>
            </a:pPr>
            <a:r>
              <a:rPr lang="en-US" sz="2500"/>
              <a:t>The power of hygiene, physical distancing, face coverings and how to make and use various face coverings</a:t>
            </a:r>
            <a:endParaRPr sz="2500"/>
          </a:p>
          <a:p>
            <a:pPr marL="457200" lvl="0" indent="-323850" algn="l" rtl="0">
              <a:spcBef>
                <a:spcPts val="0"/>
              </a:spcBef>
              <a:spcAft>
                <a:spcPts val="0"/>
              </a:spcAft>
              <a:buSzPts val="1500"/>
              <a:buChar char="•"/>
            </a:pPr>
            <a:r>
              <a:rPr lang="en-US" sz="2500"/>
              <a:t>Examples of best practices</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3"/>
          <p:cNvSpPr txBox="1">
            <a:spLocks noGrp="1"/>
          </p:cNvSpPr>
          <p:nvPr>
            <p:ph type="title"/>
          </p:nvPr>
        </p:nvSpPr>
        <p:spPr>
          <a:xfrm>
            <a:off x="352800" y="268975"/>
            <a:ext cx="116676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Avoid those without face covers. They may cough!</a:t>
            </a:r>
            <a:endParaRPr/>
          </a:p>
        </p:txBody>
      </p:sp>
      <p:sp>
        <p:nvSpPr>
          <p:cNvPr id="372" name="Google Shape;372;p53"/>
          <p:cNvSpPr txBox="1">
            <a:spLocks noGrp="1"/>
          </p:cNvSpPr>
          <p:nvPr>
            <p:ph type="body" idx="1"/>
          </p:nvPr>
        </p:nvSpPr>
        <p:spPr>
          <a:xfrm>
            <a:off x="394667" y="1737233"/>
            <a:ext cx="3888300" cy="4030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a:t>Finnish Meteorological Institute / Aalto University /  VTT / University of Helsinki / IT Center for Science CSC. Animation: Mikko Auvinen and Antti Hellsten.</a:t>
            </a:r>
            <a:endParaRPr sz="2200"/>
          </a:p>
        </p:txBody>
      </p:sp>
      <p:pic>
        <p:nvPicPr>
          <p:cNvPr id="373" name="Google Shape;373;p53" descr="A new, rapidly put together study on coronavirus and air-borne particles has released first results. The study included researchers from Aalto University, the Finnish Meteorological Institute (FMI), Technical and Innovation Centre VTT and Helsinki University. &#10;&#10;Find out more: https://www.aalto.fi/en/news/researchers-modelling-the-spread-of-the-coronavirus-emphasise-the-importance-of-avoiding-busy &#10;&#10;Please credit the video as below:&#10;Finnish Meteorological Institute / Aalto University /  VTT / University of Helsinki / IT Center for Science CSC. Animation: Mikko Auvinen and Antti Hellsten.&#10;[In case you need to shorten the on-screen credit, please use: Video by: FMI/AALTO/VTT/UH/CSC]" title="A 3D model of a person coughing in an indoor environment – how an aerosol cloud travels in the air">
            <a:hlinkClick r:id="rId3"/>
          </p:cNvPr>
          <p:cNvPicPr preferRelativeResize="0"/>
          <p:nvPr/>
        </p:nvPicPr>
        <p:blipFill>
          <a:blip r:embed="rId4">
            <a:alphaModFix/>
          </a:blip>
          <a:stretch>
            <a:fillRect/>
          </a:stretch>
        </p:blipFill>
        <p:spPr>
          <a:xfrm>
            <a:off x="4596833" y="1143000"/>
            <a:ext cx="7029600" cy="5272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4"/>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Consider possible airflows, even outdoors</a:t>
            </a:r>
            <a:endParaRPr/>
          </a:p>
        </p:txBody>
      </p:sp>
      <p:pic>
        <p:nvPicPr>
          <p:cNvPr id="379" name="Google Shape;379;p54" descr="Standard social distancing guidelines are insufficient when exercising outside. Analysis by Ansys partners Bert Blocken and Fabio Malizia at TUe &amp; KU Leuven has revealed that substantially more space is required to avoid droplets from the runner or cyclist in front of you. https://www.ansys.com/covid" title="Facing COVID-19 Challenges: Leave Additional Space When Exercising">
            <a:hlinkClick r:id="rId3"/>
          </p:cNvPr>
          <p:cNvPicPr preferRelativeResize="0"/>
          <p:nvPr/>
        </p:nvPicPr>
        <p:blipFill>
          <a:blip r:embed="rId4">
            <a:alphaModFix/>
          </a:blip>
          <a:stretch>
            <a:fillRect/>
          </a:stretch>
        </p:blipFill>
        <p:spPr>
          <a:xfrm>
            <a:off x="4458225" y="1032925"/>
            <a:ext cx="7047976" cy="5285975"/>
          </a:xfrm>
          <a:prstGeom prst="rect">
            <a:avLst/>
          </a:prstGeom>
          <a:noFill/>
          <a:ln>
            <a:noFill/>
          </a:ln>
        </p:spPr>
      </p:pic>
      <p:sp>
        <p:nvSpPr>
          <p:cNvPr id="380" name="Google Shape;380;p54"/>
          <p:cNvSpPr txBox="1"/>
          <p:nvPr/>
        </p:nvSpPr>
        <p:spPr>
          <a:xfrm>
            <a:off x="237725" y="1638300"/>
            <a:ext cx="4063500" cy="411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100" b="1">
                <a:solidFill>
                  <a:srgbClr val="FF0000"/>
                </a:solidFill>
              </a:rPr>
              <a:t>Standard social distancing guidelines may be insufficient when exercising, even outside! </a:t>
            </a:r>
            <a:endParaRPr sz="2100" b="1">
              <a:solidFill>
                <a:srgbClr val="FF0000"/>
              </a:solidFill>
            </a:endParaRPr>
          </a:p>
          <a:p>
            <a:pPr marL="0" lvl="0" indent="0" algn="l" rtl="0">
              <a:spcBef>
                <a:spcPts val="0"/>
              </a:spcBef>
              <a:spcAft>
                <a:spcPts val="0"/>
              </a:spcAft>
              <a:buNone/>
            </a:pPr>
            <a:endParaRPr sz="2100"/>
          </a:p>
          <a:p>
            <a:pPr marL="0" lvl="0" indent="0" algn="l" rtl="0">
              <a:spcBef>
                <a:spcPts val="0"/>
              </a:spcBef>
              <a:spcAft>
                <a:spcPts val="0"/>
              </a:spcAft>
              <a:buNone/>
            </a:pPr>
            <a:r>
              <a:rPr lang="en-US" sz="1900" i="1"/>
              <a:t>Analysis by Ansys partners Bert Blocken and Fabio Malizia at TUe &amp; KU Leuven: </a:t>
            </a:r>
            <a:endParaRPr sz="1900" i="1"/>
          </a:p>
          <a:p>
            <a:pPr marL="0" lvl="0" indent="0" algn="l" rtl="0">
              <a:spcBef>
                <a:spcPts val="0"/>
              </a:spcBef>
              <a:spcAft>
                <a:spcPts val="0"/>
              </a:spcAft>
              <a:buNone/>
            </a:pPr>
            <a:endParaRPr sz="2100"/>
          </a:p>
          <a:p>
            <a:pPr marL="0" lvl="0" indent="0" algn="l" rtl="0">
              <a:spcBef>
                <a:spcPts val="0"/>
              </a:spcBef>
              <a:spcAft>
                <a:spcPts val="0"/>
              </a:spcAft>
              <a:buNone/>
            </a:pPr>
            <a:r>
              <a:rPr lang="en-US" sz="2100" b="1">
                <a:solidFill>
                  <a:srgbClr val="FF0000"/>
                </a:solidFill>
              </a:rPr>
              <a:t>Substantially more space is required to avoid droplets from a runner or cyclist in front of you.</a:t>
            </a:r>
            <a:endParaRPr sz="2100" b="1">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5"/>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t>Social Distancing: most effective way to halt the spread of COVID-19</a:t>
            </a:r>
            <a:r>
              <a:rPr lang="en-US"/>
              <a:t>:</a:t>
            </a:r>
            <a:r>
              <a:rPr lang="en-US" sz="3600"/>
              <a:t> Kahn academy math lesson </a:t>
            </a:r>
            <a:endParaRPr sz="3600"/>
          </a:p>
        </p:txBody>
      </p:sp>
      <p:pic>
        <p:nvPicPr>
          <p:cNvPr id="386" name="Google Shape;386;p55" descr="A good time for a primer on exponential and logistic growth, no?&#10;Home page: https://www.3blue1brown.com &#10;Brought to you by you: http://3b1b.co/covid-thanks&#10;&#10;Excellent visualization of this kind of growth from Minutephysics and Aatish Bhatia:&#10;https://www.youtube.com/watch?v=54XLXg4fYsc&#10;&#10;Data source: https://www.worldometers.info/coronavirus/coronavirus-cases/#case-tot-outchina&#10;&#10;Some have (quite rightfully) commented on how you shouldn't look at the R^2 of linear regressions on cumulative data since even if the changes from one day to the next are completely random, the totals they add up to wouldn't be independent of each other.  Since the derivative of an exponential should also be an exponential, we could instead run the same test on the logarithms of the differences from day to day, which in this case gives R^2 = 0.91.&#10;&#10;While this video uses COVID-19 as a motivating example, the main goal is simply a math lesson on exponentials and logistic curves.  If you're looking for a video more focused on COVID-19 itself, I'd recommend taking a look at this one from Osmosis: https://youtu.be/cFB_C2ieW5I&#10;&#10;Extrapolation xkcd: https://xkcd.com/605/&#10;&#10;------------------ &#10; &#10;These animations are largely made using manim, a scrappy open source python library:  https://github.com/3b1b/manim &#10; &#10;If you want to check it out, I feel compelled to warn you that it's not the most well-documented tool, and it has many other quirks you might expect in a library someone wrote with only their own use in mind. &#10; &#10;Music by Vincent Rubinetti. &#10;Download the music on Bandcamp: &#10;https://vincerubinetti.bandcamp.com/album/the-music-of-3blue1brown &#10; &#10;Stream the music on Spotify: &#10;https://open.spotify.com/album/1dVyjwS8FBqXhRunaG5W5u &#10; &#10;If you want to contribute translated subtitles or to help review those that have already been made by others and need approval, you can click the gear icon in the video and go to subtitles/cc, then &quot;add subtitles/cc&quot;.  I really appreciate those who do this, as it helps make the lessons accessible to more people. &#10; &#10;------------------ &#10; &#10;3blue1brown is a channel about animating math, in all senses of the word animate.  And you know the drill with YouTube, if you want to stay posted on new videos, subscribe: http://3b1b.co/subscribe &#10; &#10;Various social media stuffs: &#10;Website: https://www.3blue1brown.com &#10;Twitter: https://twitter.com/3blue1brown &#10;Reddit: https://www.reddit.com/r/3blue1brown &#10;Instagram: https://www.instagram.com/3blue1brown_animations/ &#10;Patreon: https://patreon.com/3blue1brown &#10;Facebook: https://www.facebook.com/3blue1brown" title="Exponential growth and epidemics">
            <a:hlinkClick r:id="rId3"/>
          </p:cNvPr>
          <p:cNvPicPr preferRelativeResize="0"/>
          <p:nvPr/>
        </p:nvPicPr>
        <p:blipFill>
          <a:blip r:embed="rId4">
            <a:alphaModFix/>
          </a:blip>
          <a:stretch>
            <a:fillRect/>
          </a:stretch>
        </p:blipFill>
        <p:spPr>
          <a:xfrm>
            <a:off x="2723308" y="1669692"/>
            <a:ext cx="6096000" cy="4572000"/>
          </a:xfrm>
          <a:prstGeom prst="rect">
            <a:avLst/>
          </a:prstGeom>
          <a:noFill/>
          <a:ln>
            <a:noFill/>
          </a:ln>
        </p:spPr>
      </p:pic>
      <p:sp>
        <p:nvSpPr>
          <p:cNvPr id="387" name="Google Shape;387;p55"/>
          <p:cNvSpPr txBox="1"/>
          <p:nvPr/>
        </p:nvSpPr>
        <p:spPr>
          <a:xfrm>
            <a:off x="2723300" y="1093250"/>
            <a:ext cx="5581500" cy="4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latin typeface="Century Gothic"/>
                <a:ea typeface="Century Gothic"/>
                <a:cs typeface="Century Gothic"/>
                <a:sym typeface="Century Gothic"/>
              </a:rPr>
              <a:t>9‘ video* explains spread: Watch it!</a:t>
            </a:r>
            <a:endParaRPr sz="2500">
              <a:latin typeface="Century Gothic"/>
              <a:ea typeface="Century Gothic"/>
              <a:cs typeface="Century Gothic"/>
              <a:sym typeface="Century Gothic"/>
            </a:endParaRPr>
          </a:p>
        </p:txBody>
      </p:sp>
      <p:sp>
        <p:nvSpPr>
          <p:cNvPr id="388" name="Google Shape;388;p55"/>
          <p:cNvSpPr txBox="1"/>
          <p:nvPr/>
        </p:nvSpPr>
        <p:spPr>
          <a:xfrm>
            <a:off x="2809525" y="6241700"/>
            <a:ext cx="6096000" cy="443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a:solidFill>
                  <a:schemeClr val="dk1"/>
                </a:solidFill>
                <a:latin typeface="Century Gothic"/>
                <a:ea typeface="Century Gothic"/>
                <a:cs typeface="Century Gothic"/>
                <a:sym typeface="Century Gothic"/>
              </a:rPr>
              <a:t>*Exponential growth and epidemics (YouTube: 3Blue1Brown)</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6"/>
          <p:cNvSpPr txBox="1">
            <a:spLocks noGrp="1"/>
          </p:cNvSpPr>
          <p:nvPr>
            <p:ph type="title"/>
          </p:nvPr>
        </p:nvSpPr>
        <p:spPr>
          <a:xfrm>
            <a:off x="586725" y="9529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Why Social Distancing is So Important</a:t>
            </a:r>
            <a:endParaRPr/>
          </a:p>
        </p:txBody>
      </p:sp>
      <p:pic>
        <p:nvPicPr>
          <p:cNvPr id="394" name="Google Shape;394;p56"/>
          <p:cNvPicPr preferRelativeResize="0"/>
          <p:nvPr/>
        </p:nvPicPr>
        <p:blipFill rotWithShape="1">
          <a:blip r:embed="rId3">
            <a:alphaModFix/>
          </a:blip>
          <a:srcRect l="1947" t="28517" r="3031" b="9928"/>
          <a:stretch/>
        </p:blipFill>
        <p:spPr>
          <a:xfrm>
            <a:off x="162675" y="1377300"/>
            <a:ext cx="7005600" cy="4538124"/>
          </a:xfrm>
          <a:prstGeom prst="rect">
            <a:avLst/>
          </a:prstGeom>
          <a:noFill/>
          <a:ln>
            <a:noFill/>
          </a:ln>
        </p:spPr>
      </p:pic>
      <p:pic>
        <p:nvPicPr>
          <p:cNvPr id="395" name="Google Shape;395;p56"/>
          <p:cNvPicPr preferRelativeResize="0"/>
          <p:nvPr/>
        </p:nvPicPr>
        <p:blipFill rotWithShape="1">
          <a:blip r:embed="rId4">
            <a:alphaModFix/>
          </a:blip>
          <a:srcRect l="4571"/>
          <a:stretch/>
        </p:blipFill>
        <p:spPr>
          <a:xfrm>
            <a:off x="7372650" y="2257075"/>
            <a:ext cx="4574774" cy="2778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831200" y="5280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Language </a:t>
            </a:r>
            <a:endParaRPr/>
          </a:p>
        </p:txBody>
      </p:sp>
      <p:sp>
        <p:nvSpPr>
          <p:cNvPr id="401" name="Google Shape;401;p57"/>
          <p:cNvSpPr txBox="1">
            <a:spLocks noGrp="1"/>
          </p:cNvSpPr>
          <p:nvPr>
            <p:ph type="body" idx="1"/>
          </p:nvPr>
        </p:nvSpPr>
        <p:spPr>
          <a:xfrm>
            <a:off x="249050" y="1435800"/>
            <a:ext cx="6600300" cy="4555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a:t>The words we use create reality</a:t>
            </a:r>
            <a:endParaRPr b="1"/>
          </a:p>
          <a:p>
            <a:pPr marL="0" lvl="0" indent="0" algn="l" rtl="0">
              <a:spcBef>
                <a:spcPts val="1000"/>
              </a:spcBef>
              <a:spcAft>
                <a:spcPts val="0"/>
              </a:spcAft>
              <a:buNone/>
            </a:pPr>
            <a:r>
              <a:rPr lang="en-US"/>
              <a:t>Social Distancing </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a:t>Physical Distancing</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a:t>Stay at least 6 feet and </a:t>
            </a:r>
            <a:endParaRPr/>
          </a:p>
          <a:p>
            <a:pPr marL="0" lvl="0" indent="0" algn="l" rtl="0">
              <a:spcBef>
                <a:spcPts val="1000"/>
              </a:spcBef>
              <a:spcAft>
                <a:spcPts val="0"/>
              </a:spcAft>
              <a:buNone/>
            </a:pPr>
            <a:r>
              <a:rPr lang="en-US"/>
              <a:t>preferably 10 feet away</a:t>
            </a:r>
            <a:endParaRPr/>
          </a:p>
        </p:txBody>
      </p:sp>
      <p:pic>
        <p:nvPicPr>
          <p:cNvPr id="402" name="Google Shape;402;p57"/>
          <p:cNvPicPr preferRelativeResize="0"/>
          <p:nvPr/>
        </p:nvPicPr>
        <p:blipFill>
          <a:blip r:embed="rId3">
            <a:alphaModFix/>
          </a:blip>
          <a:stretch>
            <a:fillRect/>
          </a:stretch>
        </p:blipFill>
        <p:spPr>
          <a:xfrm>
            <a:off x="5019967" y="2110867"/>
            <a:ext cx="6898001" cy="3880125"/>
          </a:xfrm>
          <a:prstGeom prst="rect">
            <a:avLst/>
          </a:prstGeom>
          <a:noFill/>
          <a:ln>
            <a:noFill/>
          </a:ln>
        </p:spPr>
      </p:pic>
      <p:sp>
        <p:nvSpPr>
          <p:cNvPr id="403" name="Google Shape;403;p57"/>
          <p:cNvSpPr/>
          <p:nvPr/>
        </p:nvSpPr>
        <p:spPr>
          <a:xfrm>
            <a:off x="1885300" y="4209158"/>
            <a:ext cx="250500" cy="863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 name="Google Shape;404;p57"/>
          <p:cNvSpPr/>
          <p:nvPr/>
        </p:nvSpPr>
        <p:spPr>
          <a:xfrm>
            <a:off x="1885300" y="2713558"/>
            <a:ext cx="250500" cy="863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415650" y="14479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Shared Social Responsibility</a:t>
            </a:r>
            <a:endParaRPr/>
          </a:p>
        </p:txBody>
      </p:sp>
      <p:pic>
        <p:nvPicPr>
          <p:cNvPr id="410" name="Google Shape;410;p58"/>
          <p:cNvPicPr preferRelativeResize="0"/>
          <p:nvPr/>
        </p:nvPicPr>
        <p:blipFill>
          <a:blip r:embed="rId3">
            <a:alphaModFix/>
          </a:blip>
          <a:stretch>
            <a:fillRect/>
          </a:stretch>
        </p:blipFill>
        <p:spPr>
          <a:xfrm>
            <a:off x="797900" y="2173200"/>
            <a:ext cx="5422151" cy="3049975"/>
          </a:xfrm>
          <a:prstGeom prst="rect">
            <a:avLst/>
          </a:prstGeom>
          <a:noFill/>
          <a:ln>
            <a:noFill/>
          </a:ln>
        </p:spPr>
      </p:pic>
      <p:pic>
        <p:nvPicPr>
          <p:cNvPr id="411" name="Google Shape;411;p58"/>
          <p:cNvPicPr preferRelativeResize="0"/>
          <p:nvPr/>
        </p:nvPicPr>
        <p:blipFill>
          <a:blip r:embed="rId4">
            <a:alphaModFix/>
          </a:blip>
          <a:stretch>
            <a:fillRect/>
          </a:stretch>
        </p:blipFill>
        <p:spPr>
          <a:xfrm>
            <a:off x="7190975" y="2173200"/>
            <a:ext cx="4151541" cy="2964350"/>
          </a:xfrm>
          <a:prstGeom prst="rect">
            <a:avLst/>
          </a:prstGeom>
          <a:noFill/>
          <a:ln>
            <a:noFill/>
          </a:ln>
        </p:spPr>
      </p:pic>
      <p:pic>
        <p:nvPicPr>
          <p:cNvPr id="412" name="Google Shape;412;p58"/>
          <p:cNvPicPr preferRelativeResize="0"/>
          <p:nvPr/>
        </p:nvPicPr>
        <p:blipFill>
          <a:blip r:embed="rId5">
            <a:alphaModFix/>
          </a:blip>
          <a:stretch>
            <a:fillRect/>
          </a:stretch>
        </p:blipFill>
        <p:spPr>
          <a:xfrm>
            <a:off x="6264790" y="3166150"/>
            <a:ext cx="881494" cy="1245267"/>
          </a:xfrm>
          <a:prstGeom prst="rect">
            <a:avLst/>
          </a:prstGeom>
          <a:noFill/>
          <a:ln>
            <a:noFill/>
          </a:ln>
        </p:spPr>
      </p:pic>
      <p:sp>
        <p:nvSpPr>
          <p:cNvPr id="413" name="Google Shape;413;p58"/>
          <p:cNvSpPr txBox="1"/>
          <p:nvPr/>
        </p:nvSpPr>
        <p:spPr>
          <a:xfrm>
            <a:off x="8774592" y="3014558"/>
            <a:ext cx="984300" cy="5361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FFFFFF"/>
                </a:solidFill>
              </a:rPr>
              <a:t>6 feet</a:t>
            </a:r>
            <a:endParaRPr sz="1900" b="1">
              <a:solidFill>
                <a:srgbClr val="FFFFFF"/>
              </a:solidFill>
            </a:endParaRPr>
          </a:p>
        </p:txBody>
      </p:sp>
      <p:sp>
        <p:nvSpPr>
          <p:cNvPr id="414" name="Google Shape;414;p58"/>
          <p:cNvSpPr txBox="1"/>
          <p:nvPr/>
        </p:nvSpPr>
        <p:spPr>
          <a:xfrm>
            <a:off x="58275" y="797901"/>
            <a:ext cx="11769300" cy="1457400"/>
          </a:xfrm>
          <a:prstGeom prst="rect">
            <a:avLst/>
          </a:prstGeom>
          <a:noFill/>
          <a:ln>
            <a:noFill/>
          </a:ln>
        </p:spPr>
        <p:txBody>
          <a:bodyPr spcFirstLastPara="1" wrap="square" lIns="121900" tIns="121900" rIns="121900" bIns="121900" anchor="t" anchorCtr="0">
            <a:noAutofit/>
          </a:bodyPr>
          <a:lstStyle/>
          <a:p>
            <a:pPr marL="609600" lvl="0" indent="-419100" algn="l" rtl="0">
              <a:spcBef>
                <a:spcPts val="0"/>
              </a:spcBef>
              <a:spcAft>
                <a:spcPts val="0"/>
              </a:spcAft>
              <a:buSzPts val="1800"/>
              <a:buChar char="●"/>
            </a:pPr>
            <a:r>
              <a:rPr lang="en-US" sz="1800"/>
              <a:t>Surgical and homemade masks don’t give perfect protection, but do reasonably protect others from you</a:t>
            </a:r>
            <a:endParaRPr sz="1800"/>
          </a:p>
          <a:p>
            <a:pPr marL="609600" lvl="0" indent="-419100" algn="l" rtl="0">
              <a:spcBef>
                <a:spcPts val="0"/>
              </a:spcBef>
              <a:spcAft>
                <a:spcPts val="0"/>
              </a:spcAft>
              <a:buSzPts val="1800"/>
              <a:buChar char="●"/>
            </a:pPr>
            <a:r>
              <a:rPr lang="en-US" sz="1800"/>
              <a:t>So the key idea is, when we voluntarily wear masks, everyone is reasonably protected from everyone else</a:t>
            </a:r>
            <a:endParaRPr sz="1800"/>
          </a:p>
          <a:p>
            <a:pPr marL="609600" lvl="0" indent="-419100" algn="l" rtl="0">
              <a:spcBef>
                <a:spcPts val="0"/>
              </a:spcBef>
              <a:spcAft>
                <a:spcPts val="0"/>
              </a:spcAft>
              <a:buSzPts val="1800"/>
              <a:buChar char="●"/>
            </a:pPr>
            <a:r>
              <a:rPr lang="en-US" sz="1800"/>
              <a:t>If everyone voluntarily wore a mask, it would also help protect surfaces from becoming potentially virus contaminated as quickly, or contaminated to the same concentrations</a:t>
            </a:r>
            <a:endParaRPr sz="1800"/>
          </a:p>
        </p:txBody>
      </p:sp>
      <p:sp>
        <p:nvSpPr>
          <p:cNvPr id="415" name="Google Shape;415;p58"/>
          <p:cNvSpPr txBox="1"/>
          <p:nvPr/>
        </p:nvSpPr>
        <p:spPr>
          <a:xfrm>
            <a:off x="415650" y="5322275"/>
            <a:ext cx="11511900" cy="115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u="sng"/>
              <a:t>Journal study*</a:t>
            </a:r>
            <a:r>
              <a:rPr lang="en-US" sz="1900"/>
              <a:t> An 80% compliance rate [wearing masks] essentially eliminated the influenza outbreak. </a:t>
            </a:r>
            <a:endParaRPr sz="1900"/>
          </a:p>
          <a:p>
            <a:pPr marL="0" lvl="0" indent="0" algn="l" rtl="0">
              <a:spcBef>
                <a:spcPts val="0"/>
              </a:spcBef>
              <a:spcAft>
                <a:spcPts val="0"/>
              </a:spcAft>
              <a:buNone/>
            </a:pPr>
            <a:endParaRPr sz="1600"/>
          </a:p>
          <a:p>
            <a:pPr marL="0" lvl="0" indent="0" algn="l" rtl="0">
              <a:spcBef>
                <a:spcPts val="0"/>
              </a:spcBef>
              <a:spcAft>
                <a:spcPts val="0"/>
              </a:spcAft>
              <a:buNone/>
            </a:pPr>
            <a:r>
              <a:rPr lang="en-US" sz="1600" i="1"/>
              <a:t>*Modeling the Effectiveness of Respiratory Protective Devices in Reducing Influenza Outbreak Risk Analysis 39 647 (2019)</a:t>
            </a:r>
            <a:endParaRPr sz="1600"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9"/>
          <p:cNvSpPr/>
          <p:nvPr/>
        </p:nvSpPr>
        <p:spPr>
          <a:xfrm>
            <a:off x="67200" y="6055875"/>
            <a:ext cx="1756200" cy="42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9"/>
          <p:cNvSpPr txBox="1">
            <a:spLocks noGrp="1"/>
          </p:cNvSpPr>
          <p:nvPr>
            <p:ph type="title"/>
          </p:nvPr>
        </p:nvSpPr>
        <p:spPr>
          <a:xfrm>
            <a:off x="415650" y="158500"/>
            <a:ext cx="11360700" cy="97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9 things to do that limit your exposure to coronavirus</a:t>
            </a:r>
            <a:endParaRPr sz="3200"/>
          </a:p>
          <a:p>
            <a:pPr marL="0" lvl="0" indent="0" algn="ctr" rtl="0">
              <a:spcBef>
                <a:spcPts val="0"/>
              </a:spcBef>
              <a:spcAft>
                <a:spcPts val="0"/>
              </a:spcAft>
              <a:buNone/>
            </a:pPr>
            <a:r>
              <a:rPr lang="en-US" sz="2000"/>
              <a:t>Durland Fish, PhD, Emeritus Professor of Epidemiology, Yale University</a:t>
            </a:r>
            <a:endParaRPr sz="2000"/>
          </a:p>
        </p:txBody>
      </p:sp>
      <p:sp>
        <p:nvSpPr>
          <p:cNvPr id="422" name="Google Shape;422;p59"/>
          <p:cNvSpPr txBox="1">
            <a:spLocks noGrp="1"/>
          </p:cNvSpPr>
          <p:nvPr>
            <p:ph type="body" idx="1"/>
          </p:nvPr>
        </p:nvSpPr>
        <p:spPr>
          <a:xfrm>
            <a:off x="1186192" y="1208700"/>
            <a:ext cx="4587300" cy="5113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500" b="1"/>
              <a:t>Wash your hands</a:t>
            </a:r>
            <a:endParaRPr sz="1500" b="1"/>
          </a:p>
          <a:p>
            <a:pPr marL="609600" lvl="0" indent="-400050" algn="l" rtl="0">
              <a:lnSpc>
                <a:spcPct val="100000"/>
              </a:lnSpc>
              <a:spcBef>
                <a:spcPts val="0"/>
              </a:spcBef>
              <a:spcAft>
                <a:spcPts val="0"/>
              </a:spcAft>
              <a:buSzPts val="1500"/>
              <a:buChar char="•"/>
            </a:pPr>
            <a:r>
              <a:rPr lang="en-US" sz="1500"/>
              <a:t>At every opportunity</a:t>
            </a:r>
            <a:endParaRPr sz="1500"/>
          </a:p>
          <a:p>
            <a:pPr marL="609600" lvl="0" indent="-400050" algn="l" rtl="0">
              <a:lnSpc>
                <a:spcPct val="100000"/>
              </a:lnSpc>
              <a:spcBef>
                <a:spcPts val="0"/>
              </a:spcBef>
              <a:spcAft>
                <a:spcPts val="0"/>
              </a:spcAft>
              <a:buSzPts val="1500"/>
              <a:buChar char="•"/>
            </a:pPr>
            <a:r>
              <a:rPr lang="en-US" sz="1500"/>
              <a:t>Soap and water</a:t>
            </a:r>
            <a:endParaRPr sz="1500"/>
          </a:p>
          <a:p>
            <a:pPr marL="609600" lvl="0" indent="-400050" algn="l" rtl="0">
              <a:lnSpc>
                <a:spcPct val="100000"/>
              </a:lnSpc>
              <a:spcBef>
                <a:spcPts val="0"/>
              </a:spcBef>
              <a:spcAft>
                <a:spcPts val="0"/>
              </a:spcAft>
              <a:buSzPts val="1500"/>
              <a:buChar char="•"/>
            </a:pPr>
            <a:r>
              <a:rPr lang="en-US" sz="1500"/>
              <a:t>40 seconds minimum </a:t>
            </a:r>
            <a:br>
              <a:rPr lang="en-US" sz="1500"/>
            </a:br>
            <a:endParaRPr sz="1500"/>
          </a:p>
          <a:p>
            <a:pPr marL="0" lvl="0" indent="0" algn="l" rtl="0">
              <a:lnSpc>
                <a:spcPct val="100000"/>
              </a:lnSpc>
              <a:spcBef>
                <a:spcPts val="0"/>
              </a:spcBef>
              <a:spcAft>
                <a:spcPts val="0"/>
              </a:spcAft>
              <a:buNone/>
            </a:pPr>
            <a:r>
              <a:rPr lang="en-US" sz="1500" b="1"/>
              <a:t>Signature</a:t>
            </a:r>
            <a:endParaRPr sz="1500" b="1"/>
          </a:p>
          <a:p>
            <a:pPr marL="609600" lvl="0" indent="-400050" algn="l" rtl="0">
              <a:lnSpc>
                <a:spcPct val="100000"/>
              </a:lnSpc>
              <a:spcBef>
                <a:spcPts val="0"/>
              </a:spcBef>
              <a:spcAft>
                <a:spcPts val="0"/>
              </a:spcAft>
              <a:buSzPts val="1500"/>
              <a:buChar char="•"/>
            </a:pPr>
            <a:r>
              <a:rPr lang="en-US" sz="1500"/>
              <a:t>Carry and use your own pen</a:t>
            </a:r>
            <a:endParaRPr sz="1500"/>
          </a:p>
          <a:p>
            <a:pPr marL="609600" lvl="0" indent="-400050" algn="l" rtl="0">
              <a:lnSpc>
                <a:spcPct val="100000"/>
              </a:lnSpc>
              <a:spcBef>
                <a:spcPts val="0"/>
              </a:spcBef>
              <a:spcAft>
                <a:spcPts val="0"/>
              </a:spcAft>
              <a:buSzPts val="1500"/>
              <a:buChar char="•"/>
            </a:pPr>
            <a:r>
              <a:rPr lang="en-US" sz="1500"/>
              <a:t>Use back of fingernail for touch pads</a:t>
            </a:r>
            <a:br>
              <a:rPr lang="en-US" sz="1500"/>
            </a:br>
            <a:endParaRPr sz="1500"/>
          </a:p>
          <a:p>
            <a:pPr marL="0" lvl="0" indent="0" algn="l" rtl="0">
              <a:lnSpc>
                <a:spcPct val="100000"/>
              </a:lnSpc>
              <a:spcBef>
                <a:spcPts val="0"/>
              </a:spcBef>
              <a:spcAft>
                <a:spcPts val="0"/>
              </a:spcAft>
              <a:buNone/>
            </a:pPr>
            <a:r>
              <a:rPr lang="en-US" sz="1500" b="1"/>
              <a:t>Use your knuckle</a:t>
            </a:r>
            <a:endParaRPr sz="1500" b="1"/>
          </a:p>
          <a:p>
            <a:pPr marL="609600" lvl="0" indent="-400050" algn="l" rtl="0">
              <a:lnSpc>
                <a:spcPct val="100000"/>
              </a:lnSpc>
              <a:spcBef>
                <a:spcPts val="0"/>
              </a:spcBef>
              <a:spcAft>
                <a:spcPts val="0"/>
              </a:spcAft>
              <a:buSzPts val="1500"/>
              <a:buChar char="•"/>
            </a:pPr>
            <a:r>
              <a:rPr lang="en-US" sz="1500"/>
              <a:t>To push elevator buttons</a:t>
            </a:r>
            <a:endParaRPr sz="1500"/>
          </a:p>
          <a:p>
            <a:pPr marL="609600" lvl="0" indent="-400050" algn="l" rtl="0">
              <a:lnSpc>
                <a:spcPct val="100000"/>
              </a:lnSpc>
              <a:spcBef>
                <a:spcPts val="0"/>
              </a:spcBef>
              <a:spcAft>
                <a:spcPts val="0"/>
              </a:spcAft>
              <a:buSzPts val="1500"/>
              <a:buChar char="•"/>
            </a:pPr>
            <a:r>
              <a:rPr lang="en-US" sz="1500"/>
              <a:t>Little finger knuckle is least likely to touch your face</a:t>
            </a:r>
            <a:endParaRPr sz="1500"/>
          </a:p>
          <a:p>
            <a:pPr marL="609600" lvl="0" indent="-400050" algn="l" rtl="0">
              <a:lnSpc>
                <a:spcPct val="100000"/>
              </a:lnSpc>
              <a:spcBef>
                <a:spcPts val="0"/>
              </a:spcBef>
              <a:spcAft>
                <a:spcPts val="0"/>
              </a:spcAft>
              <a:buSzPts val="1500"/>
              <a:buChar char="•"/>
            </a:pPr>
            <a:r>
              <a:rPr lang="en-US" sz="1500"/>
              <a:t>Use cotton swab for elevator</a:t>
            </a:r>
            <a:br>
              <a:rPr lang="en-US" sz="1500"/>
            </a:br>
            <a:endParaRPr sz="1500"/>
          </a:p>
          <a:p>
            <a:pPr marL="0" lvl="0" indent="0" algn="l" rtl="0">
              <a:lnSpc>
                <a:spcPct val="100000"/>
              </a:lnSpc>
              <a:spcBef>
                <a:spcPts val="0"/>
              </a:spcBef>
              <a:spcAft>
                <a:spcPts val="0"/>
              </a:spcAft>
              <a:buNone/>
            </a:pPr>
            <a:r>
              <a:rPr lang="en-US" sz="1500" b="1"/>
              <a:t>Hand sanitizer</a:t>
            </a:r>
            <a:endParaRPr sz="1500" b="1"/>
          </a:p>
          <a:p>
            <a:pPr marL="609600" lvl="0" indent="-400050" algn="l" rtl="0">
              <a:lnSpc>
                <a:spcPct val="100000"/>
              </a:lnSpc>
              <a:spcBef>
                <a:spcPts val="0"/>
              </a:spcBef>
              <a:spcAft>
                <a:spcPts val="0"/>
              </a:spcAft>
              <a:buSzPts val="1500"/>
              <a:buChar char="•"/>
            </a:pPr>
            <a:r>
              <a:rPr lang="en-US" sz="1500"/>
              <a:t>Carry and use</a:t>
            </a:r>
            <a:endParaRPr sz="1500"/>
          </a:p>
          <a:p>
            <a:pPr marL="609600" lvl="0" indent="-400050" algn="l" rtl="0">
              <a:lnSpc>
                <a:spcPct val="100000"/>
              </a:lnSpc>
              <a:spcBef>
                <a:spcPts val="0"/>
              </a:spcBef>
              <a:spcAft>
                <a:spcPts val="0"/>
              </a:spcAft>
              <a:buSzPts val="1500"/>
              <a:buChar char="•"/>
            </a:pPr>
            <a:r>
              <a:rPr lang="en-US" sz="1500"/>
              <a:t>Avoid sharing papers and objects with others</a:t>
            </a:r>
            <a:br>
              <a:rPr lang="en-US" sz="1500"/>
            </a:br>
            <a:endParaRPr sz="1500"/>
          </a:p>
          <a:p>
            <a:pPr marL="0" lvl="0" indent="0" algn="l" rtl="0">
              <a:lnSpc>
                <a:spcPct val="100000"/>
              </a:lnSpc>
              <a:spcBef>
                <a:spcPts val="0"/>
              </a:spcBef>
              <a:spcAft>
                <a:spcPts val="0"/>
              </a:spcAft>
              <a:buNone/>
            </a:pPr>
            <a:r>
              <a:rPr lang="en-US" sz="1500" b="1"/>
              <a:t>Long hair - pull back or cover</a:t>
            </a:r>
            <a:endParaRPr sz="1500" b="1"/>
          </a:p>
          <a:p>
            <a:pPr marL="609600" lvl="0" indent="-400050" algn="l" rtl="0">
              <a:lnSpc>
                <a:spcPct val="100000"/>
              </a:lnSpc>
              <a:spcBef>
                <a:spcPts val="0"/>
              </a:spcBef>
              <a:spcAft>
                <a:spcPts val="0"/>
              </a:spcAft>
              <a:buSzPts val="1500"/>
              <a:buChar char="•"/>
            </a:pPr>
            <a:r>
              <a:rPr lang="en-US" sz="1500"/>
              <a:t>Ponytail or bun</a:t>
            </a:r>
            <a:endParaRPr sz="1500"/>
          </a:p>
          <a:p>
            <a:pPr marL="609600" lvl="0" indent="0" algn="l" rtl="0">
              <a:lnSpc>
                <a:spcPct val="100000"/>
              </a:lnSpc>
              <a:spcBef>
                <a:spcPts val="0"/>
              </a:spcBef>
              <a:spcAft>
                <a:spcPts val="0"/>
              </a:spcAft>
              <a:buNone/>
            </a:pPr>
            <a:endParaRPr sz="1500"/>
          </a:p>
        </p:txBody>
      </p:sp>
      <p:sp>
        <p:nvSpPr>
          <p:cNvPr id="423" name="Google Shape;423;p59"/>
          <p:cNvSpPr txBox="1"/>
          <p:nvPr/>
        </p:nvSpPr>
        <p:spPr>
          <a:xfrm>
            <a:off x="7022633" y="1264300"/>
            <a:ext cx="5113200" cy="4916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500" b="1">
                <a:latin typeface="Century Gothic"/>
                <a:ea typeface="Century Gothic"/>
                <a:cs typeface="Century Gothic"/>
                <a:sym typeface="Century Gothic"/>
              </a:rPr>
              <a:t>Credit card</a:t>
            </a:r>
            <a:endParaRPr sz="1500" b="1">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Avoid handling money</a:t>
            </a:r>
            <a:endParaRPr sz="1500">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Use Apple Pay</a:t>
            </a:r>
            <a:endParaRPr sz="15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500" b="1">
                <a:latin typeface="Century Gothic"/>
                <a:ea typeface="Century Gothic"/>
                <a:cs typeface="Century Gothic"/>
                <a:sym typeface="Century Gothic"/>
              </a:rPr>
              <a:t>Opening doors</a:t>
            </a:r>
            <a:endParaRPr sz="1500" b="1">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Use your left hand (if right handed)</a:t>
            </a:r>
            <a:endParaRPr sz="1500">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Use your elbows</a:t>
            </a:r>
            <a:endParaRPr sz="1500">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Avoid using door knobs</a:t>
            </a:r>
            <a:endParaRPr sz="1500">
              <a:latin typeface="Century Gothic"/>
              <a:ea typeface="Century Gothic"/>
              <a:cs typeface="Century Gothic"/>
              <a:sym typeface="Century Gothic"/>
            </a:endParaRPr>
          </a:p>
          <a:p>
            <a:pPr marL="609600" lvl="0" indent="0" algn="l" rtl="0">
              <a:lnSpc>
                <a:spcPct val="115000"/>
              </a:lnSpc>
              <a:spcBef>
                <a:spcPts val="0"/>
              </a:spcBef>
              <a:spcAft>
                <a:spcPts val="0"/>
              </a:spcAft>
              <a:buNone/>
            </a:pPr>
            <a:endParaRPr sz="1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500" b="1">
                <a:latin typeface="Century Gothic"/>
                <a:ea typeface="Century Gothic"/>
                <a:cs typeface="Century Gothic"/>
                <a:sym typeface="Century Gothic"/>
              </a:rPr>
              <a:t>Handrails</a:t>
            </a:r>
            <a:endParaRPr sz="1500" b="1">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Use gloves or fabric of your coat to cover hands</a:t>
            </a:r>
            <a:endParaRPr sz="1500">
              <a:latin typeface="Century Gothic"/>
              <a:ea typeface="Century Gothic"/>
              <a:cs typeface="Century Gothic"/>
              <a:sym typeface="Century Gothic"/>
            </a:endParaRPr>
          </a:p>
          <a:p>
            <a:pPr marL="609600" lvl="0" indent="0" algn="l" rtl="0">
              <a:lnSpc>
                <a:spcPct val="115000"/>
              </a:lnSpc>
              <a:spcBef>
                <a:spcPts val="0"/>
              </a:spcBef>
              <a:spcAft>
                <a:spcPts val="0"/>
              </a:spcAft>
              <a:buNone/>
            </a:pPr>
            <a:endParaRPr sz="1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500" b="1">
                <a:latin typeface="Century Gothic"/>
                <a:ea typeface="Century Gothic"/>
                <a:cs typeface="Century Gothic"/>
                <a:sym typeface="Century Gothic"/>
              </a:rPr>
              <a:t>Sneezing and coughing</a:t>
            </a:r>
            <a:endParaRPr sz="1500" b="1">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Hold your breath (if someone around you does it)</a:t>
            </a:r>
            <a:endParaRPr sz="1500">
              <a:latin typeface="Century Gothic"/>
              <a:ea typeface="Century Gothic"/>
              <a:cs typeface="Century Gothic"/>
              <a:sym typeface="Century Gothic"/>
            </a:endParaRPr>
          </a:p>
          <a:p>
            <a:pPr marL="609600" lvl="0" indent="-400050" algn="l" rtl="0">
              <a:lnSpc>
                <a:spcPct val="115000"/>
              </a:lnSpc>
              <a:spcBef>
                <a:spcPts val="0"/>
              </a:spcBef>
              <a:spcAft>
                <a:spcPts val="0"/>
              </a:spcAft>
              <a:buSzPts val="1500"/>
              <a:buFont typeface="Century Gothic"/>
              <a:buChar char="●"/>
            </a:pPr>
            <a:r>
              <a:rPr lang="en-US" sz="1500">
                <a:latin typeface="Century Gothic"/>
                <a:ea typeface="Century Gothic"/>
                <a:cs typeface="Century Gothic"/>
                <a:sym typeface="Century Gothic"/>
              </a:rPr>
              <a:t>If someone behind you in line sneezes/coughs, let them in front of you</a:t>
            </a:r>
            <a:endParaRPr sz="1500">
              <a:latin typeface="Century Gothic"/>
              <a:ea typeface="Century Gothic"/>
              <a:cs typeface="Century Gothic"/>
              <a:sym typeface="Century Gothic"/>
            </a:endParaRPr>
          </a:p>
        </p:txBody>
      </p:sp>
      <p:pic>
        <p:nvPicPr>
          <p:cNvPr id="424" name="Google Shape;424;p59"/>
          <p:cNvPicPr preferRelativeResize="0"/>
          <p:nvPr/>
        </p:nvPicPr>
        <p:blipFill>
          <a:blip r:embed="rId3">
            <a:alphaModFix/>
          </a:blip>
          <a:stretch>
            <a:fillRect/>
          </a:stretch>
        </p:blipFill>
        <p:spPr>
          <a:xfrm>
            <a:off x="177234" y="1264300"/>
            <a:ext cx="975600" cy="960410"/>
          </a:xfrm>
          <a:prstGeom prst="rect">
            <a:avLst/>
          </a:prstGeom>
          <a:noFill/>
          <a:ln>
            <a:noFill/>
          </a:ln>
        </p:spPr>
      </p:pic>
      <p:pic>
        <p:nvPicPr>
          <p:cNvPr id="425" name="Google Shape;425;p59"/>
          <p:cNvPicPr preferRelativeResize="0"/>
          <p:nvPr/>
        </p:nvPicPr>
        <p:blipFill>
          <a:blip r:embed="rId4">
            <a:alphaModFix/>
          </a:blip>
          <a:stretch>
            <a:fillRect/>
          </a:stretch>
        </p:blipFill>
        <p:spPr>
          <a:xfrm>
            <a:off x="177233" y="2276433"/>
            <a:ext cx="975600" cy="918544"/>
          </a:xfrm>
          <a:prstGeom prst="rect">
            <a:avLst/>
          </a:prstGeom>
          <a:noFill/>
          <a:ln>
            <a:noFill/>
          </a:ln>
        </p:spPr>
      </p:pic>
      <p:pic>
        <p:nvPicPr>
          <p:cNvPr id="426" name="Google Shape;426;p59"/>
          <p:cNvPicPr preferRelativeResize="0"/>
          <p:nvPr/>
        </p:nvPicPr>
        <p:blipFill>
          <a:blip r:embed="rId5">
            <a:alphaModFix/>
          </a:blip>
          <a:stretch>
            <a:fillRect/>
          </a:stretch>
        </p:blipFill>
        <p:spPr>
          <a:xfrm>
            <a:off x="177233" y="3321067"/>
            <a:ext cx="975601" cy="975601"/>
          </a:xfrm>
          <a:prstGeom prst="rect">
            <a:avLst/>
          </a:prstGeom>
          <a:noFill/>
          <a:ln>
            <a:noFill/>
          </a:ln>
        </p:spPr>
      </p:pic>
      <p:pic>
        <p:nvPicPr>
          <p:cNvPr id="427" name="Google Shape;427;p59"/>
          <p:cNvPicPr preferRelativeResize="0"/>
          <p:nvPr/>
        </p:nvPicPr>
        <p:blipFill>
          <a:blip r:embed="rId6">
            <a:alphaModFix/>
          </a:blip>
          <a:stretch>
            <a:fillRect/>
          </a:stretch>
        </p:blipFill>
        <p:spPr>
          <a:xfrm>
            <a:off x="146923" y="4422756"/>
            <a:ext cx="1036200" cy="1036200"/>
          </a:xfrm>
          <a:prstGeom prst="rect">
            <a:avLst/>
          </a:prstGeom>
          <a:noFill/>
          <a:ln>
            <a:noFill/>
          </a:ln>
        </p:spPr>
      </p:pic>
      <p:pic>
        <p:nvPicPr>
          <p:cNvPr id="428" name="Google Shape;428;p59"/>
          <p:cNvPicPr preferRelativeResize="0"/>
          <p:nvPr/>
        </p:nvPicPr>
        <p:blipFill>
          <a:blip r:embed="rId7">
            <a:alphaModFix/>
          </a:blip>
          <a:stretch>
            <a:fillRect/>
          </a:stretch>
        </p:blipFill>
        <p:spPr>
          <a:xfrm>
            <a:off x="203200" y="5502866"/>
            <a:ext cx="923679" cy="918533"/>
          </a:xfrm>
          <a:prstGeom prst="rect">
            <a:avLst/>
          </a:prstGeom>
          <a:noFill/>
          <a:ln>
            <a:noFill/>
          </a:ln>
        </p:spPr>
      </p:pic>
      <p:pic>
        <p:nvPicPr>
          <p:cNvPr id="429" name="Google Shape;429;p59"/>
          <p:cNvPicPr preferRelativeResize="0"/>
          <p:nvPr/>
        </p:nvPicPr>
        <p:blipFill>
          <a:blip r:embed="rId8">
            <a:alphaModFix/>
          </a:blip>
          <a:stretch>
            <a:fillRect/>
          </a:stretch>
        </p:blipFill>
        <p:spPr>
          <a:xfrm>
            <a:off x="5832800" y="1377433"/>
            <a:ext cx="1036200" cy="1036200"/>
          </a:xfrm>
          <a:prstGeom prst="rect">
            <a:avLst/>
          </a:prstGeom>
          <a:noFill/>
          <a:ln>
            <a:noFill/>
          </a:ln>
        </p:spPr>
      </p:pic>
      <p:pic>
        <p:nvPicPr>
          <p:cNvPr id="430" name="Google Shape;430;p59"/>
          <p:cNvPicPr preferRelativeResize="0"/>
          <p:nvPr/>
        </p:nvPicPr>
        <p:blipFill>
          <a:blip r:embed="rId9">
            <a:alphaModFix/>
          </a:blip>
          <a:stretch>
            <a:fillRect/>
          </a:stretch>
        </p:blipFill>
        <p:spPr>
          <a:xfrm>
            <a:off x="5921632" y="2526900"/>
            <a:ext cx="975600" cy="925212"/>
          </a:xfrm>
          <a:prstGeom prst="rect">
            <a:avLst/>
          </a:prstGeom>
          <a:noFill/>
          <a:ln>
            <a:noFill/>
          </a:ln>
        </p:spPr>
      </p:pic>
      <p:pic>
        <p:nvPicPr>
          <p:cNvPr id="431" name="Google Shape;431;p59"/>
          <p:cNvPicPr preferRelativeResize="0"/>
          <p:nvPr/>
        </p:nvPicPr>
        <p:blipFill>
          <a:blip r:embed="rId10">
            <a:alphaModFix/>
          </a:blip>
          <a:stretch>
            <a:fillRect/>
          </a:stretch>
        </p:blipFill>
        <p:spPr>
          <a:xfrm>
            <a:off x="5921634" y="3565366"/>
            <a:ext cx="1036198" cy="1036198"/>
          </a:xfrm>
          <a:prstGeom prst="rect">
            <a:avLst/>
          </a:prstGeom>
          <a:noFill/>
          <a:ln>
            <a:noFill/>
          </a:ln>
        </p:spPr>
      </p:pic>
      <p:pic>
        <p:nvPicPr>
          <p:cNvPr id="432" name="Google Shape;432;p59"/>
          <p:cNvPicPr preferRelativeResize="0"/>
          <p:nvPr/>
        </p:nvPicPr>
        <p:blipFill>
          <a:blip r:embed="rId11">
            <a:alphaModFix/>
          </a:blip>
          <a:stretch>
            <a:fillRect/>
          </a:stretch>
        </p:blipFill>
        <p:spPr>
          <a:xfrm>
            <a:off x="5889233" y="4296767"/>
            <a:ext cx="1101000" cy="1105123"/>
          </a:xfrm>
          <a:prstGeom prst="rect">
            <a:avLst/>
          </a:prstGeom>
          <a:noFill/>
          <a:ln>
            <a:noFill/>
          </a:ln>
        </p:spPr>
      </p:pic>
      <p:sp>
        <p:nvSpPr>
          <p:cNvPr id="433" name="Google Shape;433;p59"/>
          <p:cNvSpPr txBox="1"/>
          <p:nvPr/>
        </p:nvSpPr>
        <p:spPr>
          <a:xfrm>
            <a:off x="1262400" y="2070725"/>
            <a:ext cx="3263100" cy="2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12"/>
              </a:rPr>
              <a:t>Hand Hygiene: Why, How &amp; When?</a:t>
            </a:r>
            <a:endParaRPr sz="17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0"/>
          <p:cNvSpPr txBox="1">
            <a:spLocks noGrp="1"/>
          </p:cNvSpPr>
          <p:nvPr>
            <p:ph type="title"/>
          </p:nvPr>
        </p:nvSpPr>
        <p:spPr>
          <a:xfrm>
            <a:off x="415650" y="156550"/>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Best steps to take after going back home*:</a:t>
            </a:r>
            <a:endParaRPr/>
          </a:p>
          <a:p>
            <a:pPr marL="0" lvl="0" indent="0" algn="l" rtl="0">
              <a:spcBef>
                <a:spcPts val="0"/>
              </a:spcBef>
              <a:spcAft>
                <a:spcPts val="0"/>
              </a:spcAft>
              <a:buNone/>
            </a:pPr>
            <a:r>
              <a:rPr lang="en-US" sz="3400" b="0" i="1"/>
              <a:t>Shanghai example of ALL the things you can do...</a:t>
            </a:r>
            <a:r>
              <a:rPr lang="en-US"/>
              <a:t> </a:t>
            </a:r>
            <a:endParaRPr/>
          </a:p>
        </p:txBody>
      </p:sp>
      <p:sp>
        <p:nvSpPr>
          <p:cNvPr id="439" name="Google Shape;439;p60"/>
          <p:cNvSpPr txBox="1">
            <a:spLocks noGrp="1"/>
          </p:cNvSpPr>
          <p:nvPr>
            <p:ph type="body" idx="1"/>
          </p:nvPr>
        </p:nvSpPr>
        <p:spPr>
          <a:xfrm>
            <a:off x="415600" y="1260700"/>
            <a:ext cx="11360700" cy="5156700"/>
          </a:xfrm>
          <a:prstGeom prst="rect">
            <a:avLst/>
          </a:prstGeom>
        </p:spPr>
        <p:txBody>
          <a:bodyPr spcFirstLastPara="1" wrap="square" lIns="91425" tIns="45700" rIns="91425" bIns="45700" anchor="t" anchorCtr="0">
            <a:noAutofit/>
          </a:bodyPr>
          <a:lstStyle/>
          <a:p>
            <a:pPr marL="609600" lvl="0" indent="-482600" algn="l" rtl="0">
              <a:spcBef>
                <a:spcPts val="1000"/>
              </a:spcBef>
              <a:spcAft>
                <a:spcPts val="0"/>
              </a:spcAft>
              <a:buSzPts val="2800"/>
              <a:buAutoNum type="arabicPeriod"/>
            </a:pPr>
            <a:r>
              <a:rPr lang="en-US"/>
              <a:t>Leave shoes outside (alcohol spray to clean)</a:t>
            </a:r>
            <a:endParaRPr/>
          </a:p>
          <a:p>
            <a:pPr marL="609600" lvl="0" indent="-482600" algn="l" rtl="0">
              <a:spcBef>
                <a:spcPts val="0"/>
              </a:spcBef>
              <a:spcAft>
                <a:spcPts val="0"/>
              </a:spcAft>
              <a:buClr>
                <a:srgbClr val="990000"/>
              </a:buClr>
              <a:buSzPts val="2800"/>
              <a:buAutoNum type="arabicPeriod"/>
            </a:pPr>
            <a:r>
              <a:rPr lang="en-US">
                <a:solidFill>
                  <a:srgbClr val="990000"/>
                </a:solidFill>
              </a:rPr>
              <a:t>Change to slippers</a:t>
            </a:r>
            <a:endParaRPr>
              <a:solidFill>
                <a:srgbClr val="990000"/>
              </a:solidFill>
            </a:endParaRPr>
          </a:p>
          <a:p>
            <a:pPr marL="609600" lvl="0" indent="-482600" algn="l" rtl="0">
              <a:spcBef>
                <a:spcPts val="0"/>
              </a:spcBef>
              <a:spcAft>
                <a:spcPts val="0"/>
              </a:spcAft>
              <a:buClr>
                <a:srgbClr val="990000"/>
              </a:buClr>
              <a:buSzPts val="2800"/>
              <a:buAutoNum type="arabicPeriod"/>
            </a:pPr>
            <a:r>
              <a:rPr lang="en-US">
                <a:solidFill>
                  <a:srgbClr val="990000"/>
                </a:solidFill>
              </a:rPr>
              <a:t>Take off gloves (dispose inside-out or clean &amp; dry outside)</a:t>
            </a:r>
            <a:endParaRPr>
              <a:solidFill>
                <a:srgbClr val="990000"/>
              </a:solidFill>
            </a:endParaRPr>
          </a:p>
          <a:p>
            <a:pPr marL="609600" lvl="0" indent="-482600" algn="l" rtl="0">
              <a:spcBef>
                <a:spcPts val="0"/>
              </a:spcBef>
              <a:spcAft>
                <a:spcPts val="0"/>
              </a:spcAft>
              <a:buSzPts val="2800"/>
              <a:buAutoNum type="arabicPeriod"/>
            </a:pPr>
            <a:r>
              <a:rPr lang="en-US"/>
              <a:t>Wash hands - first time</a:t>
            </a:r>
            <a:endParaRPr/>
          </a:p>
          <a:p>
            <a:pPr marL="609600" lvl="0" indent="-482600" algn="l" rtl="0">
              <a:spcBef>
                <a:spcPts val="0"/>
              </a:spcBef>
              <a:spcAft>
                <a:spcPts val="0"/>
              </a:spcAft>
              <a:buSzPts val="2800"/>
              <a:buAutoNum type="arabicPeriod"/>
            </a:pPr>
            <a:r>
              <a:rPr lang="en-US"/>
              <a:t>Take off outer clothes and hang outside or in unused space</a:t>
            </a:r>
            <a:endParaRPr/>
          </a:p>
          <a:p>
            <a:pPr marL="609600" lvl="0" indent="-482600" algn="l" rtl="0">
              <a:spcBef>
                <a:spcPts val="0"/>
              </a:spcBef>
              <a:spcAft>
                <a:spcPts val="0"/>
              </a:spcAft>
              <a:buClr>
                <a:srgbClr val="990000"/>
              </a:buClr>
              <a:buSzPts val="2800"/>
              <a:buAutoNum type="arabicPeriod"/>
            </a:pPr>
            <a:r>
              <a:rPr lang="en-US">
                <a:solidFill>
                  <a:srgbClr val="990000"/>
                </a:solidFill>
              </a:rPr>
              <a:t>Take off masks (dispose inside-out)</a:t>
            </a:r>
            <a:endParaRPr>
              <a:solidFill>
                <a:srgbClr val="990000"/>
              </a:solidFill>
            </a:endParaRPr>
          </a:p>
          <a:p>
            <a:pPr marL="609600" lvl="0" indent="-482600" algn="l" rtl="0">
              <a:spcBef>
                <a:spcPts val="0"/>
              </a:spcBef>
              <a:spcAft>
                <a:spcPts val="0"/>
              </a:spcAft>
              <a:buSzPts val="2800"/>
              <a:buAutoNum type="arabicPeriod"/>
            </a:pPr>
            <a:r>
              <a:rPr lang="en-US"/>
              <a:t>Take off glasses, clean them, wash hands - second time</a:t>
            </a:r>
            <a:endParaRPr/>
          </a:p>
          <a:p>
            <a:pPr marL="609600" lvl="0" indent="-482600" algn="l" rtl="0">
              <a:spcBef>
                <a:spcPts val="0"/>
              </a:spcBef>
              <a:spcAft>
                <a:spcPts val="0"/>
              </a:spcAft>
              <a:buClr>
                <a:srgbClr val="990000"/>
              </a:buClr>
              <a:buSzPts val="2800"/>
              <a:buAutoNum type="arabicPeriod"/>
            </a:pPr>
            <a:r>
              <a:rPr lang="en-US">
                <a:solidFill>
                  <a:srgbClr val="990000"/>
                </a:solidFill>
              </a:rPr>
              <a:t>Wash face with eyes closed</a:t>
            </a:r>
            <a:endParaRPr>
              <a:solidFill>
                <a:srgbClr val="990000"/>
              </a:solidFill>
            </a:endParaRPr>
          </a:p>
          <a:p>
            <a:pPr marL="609600" lvl="0" indent="-482600" algn="l" rtl="0">
              <a:spcBef>
                <a:spcPts val="0"/>
              </a:spcBef>
              <a:spcAft>
                <a:spcPts val="0"/>
              </a:spcAft>
              <a:buSzPts val="2800"/>
              <a:buAutoNum type="arabicPeriod"/>
            </a:pPr>
            <a:r>
              <a:rPr lang="en-US"/>
              <a:t>(Wash nose with nasal spray)</a:t>
            </a:r>
            <a:endParaRPr/>
          </a:p>
          <a:p>
            <a:pPr marL="609600" lvl="0" indent="-482600" algn="l" rtl="0">
              <a:spcBef>
                <a:spcPts val="0"/>
              </a:spcBef>
              <a:spcAft>
                <a:spcPts val="0"/>
              </a:spcAft>
              <a:buSzPts val="2800"/>
              <a:buAutoNum type="arabicPeriod"/>
            </a:pPr>
            <a:r>
              <a:rPr lang="en-US"/>
              <a:t>(Rinse mouth)</a:t>
            </a:r>
            <a:endParaRPr/>
          </a:p>
          <a:p>
            <a:pPr marL="609600" lvl="0" indent="-482600" algn="l" rtl="0">
              <a:spcBef>
                <a:spcPts val="0"/>
              </a:spcBef>
              <a:spcAft>
                <a:spcPts val="0"/>
              </a:spcAft>
              <a:buSzPts val="2800"/>
              <a:buAutoNum type="arabicPeriod"/>
            </a:pPr>
            <a:r>
              <a:rPr lang="en-US"/>
              <a:t>Take shower or wash head if you had a long stay outside</a:t>
            </a:r>
            <a:endParaRPr/>
          </a:p>
        </p:txBody>
      </p:sp>
      <p:sp>
        <p:nvSpPr>
          <p:cNvPr id="440" name="Google Shape;440;p60"/>
          <p:cNvSpPr txBox="1"/>
          <p:nvPr/>
        </p:nvSpPr>
        <p:spPr>
          <a:xfrm>
            <a:off x="2048975" y="6407300"/>
            <a:ext cx="56262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*Shanghai example of best practices</a:t>
            </a:r>
            <a:endParaRPr>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1"/>
          <p:cNvSpPr txBox="1">
            <a:spLocks noGrp="1"/>
          </p:cNvSpPr>
          <p:nvPr>
            <p:ph type="title" idx="4294967295"/>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Handwashing (it is about technique not time)</a:t>
            </a:r>
            <a:endParaRPr/>
          </a:p>
        </p:txBody>
      </p:sp>
      <p:pic>
        <p:nvPicPr>
          <p:cNvPr id="447" name="Google Shape;447;p61" descr="Pretend the black ink is soap!" title="Proper Hand Washing Technique">
            <a:hlinkClick r:id="rId3"/>
          </p:cNvPr>
          <p:cNvPicPr preferRelativeResize="0"/>
          <p:nvPr/>
        </p:nvPicPr>
        <p:blipFill>
          <a:blip r:embed="rId4">
            <a:alphaModFix/>
          </a:blip>
          <a:stretch>
            <a:fillRect/>
          </a:stretch>
        </p:blipFill>
        <p:spPr>
          <a:xfrm>
            <a:off x="1806300" y="920052"/>
            <a:ext cx="7413900" cy="5560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title"/>
          </p:nvPr>
        </p:nvSpPr>
        <p:spPr>
          <a:xfrm>
            <a:off x="415600" y="2398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Best Practices alla Korea*</a:t>
            </a:r>
            <a:endParaRPr/>
          </a:p>
        </p:txBody>
      </p:sp>
      <p:sp>
        <p:nvSpPr>
          <p:cNvPr id="453" name="Google Shape;453;p62"/>
          <p:cNvSpPr txBox="1">
            <a:spLocks noGrp="1"/>
          </p:cNvSpPr>
          <p:nvPr>
            <p:ph type="body" idx="1"/>
          </p:nvPr>
        </p:nvSpPr>
        <p:spPr>
          <a:xfrm>
            <a:off x="339400" y="774867"/>
            <a:ext cx="11360700" cy="5662800"/>
          </a:xfrm>
          <a:prstGeom prst="rect">
            <a:avLst/>
          </a:prstGeom>
        </p:spPr>
        <p:txBody>
          <a:bodyPr spcFirstLastPara="1" wrap="square" lIns="91425" tIns="45700" rIns="91425" bIns="45700" anchor="t" anchorCtr="0">
            <a:noAutofit/>
          </a:bodyPr>
          <a:lstStyle/>
          <a:p>
            <a:pPr marL="609600" lvl="0" indent="-444500" algn="l" rtl="0">
              <a:spcBef>
                <a:spcPts val="1000"/>
              </a:spcBef>
              <a:spcAft>
                <a:spcPts val="0"/>
              </a:spcAft>
              <a:buSzPts val="2200"/>
              <a:buAutoNum type="arabicPeriod"/>
            </a:pPr>
            <a:r>
              <a:rPr lang="en-US" sz="2200"/>
              <a:t>Hand sanitizer at entrances, cafeteria, by elevators, stairs, in meeting rooms</a:t>
            </a:r>
            <a:endParaRPr sz="2200"/>
          </a:p>
          <a:p>
            <a:pPr marL="609600" lvl="0" indent="-444500" algn="l" rtl="0">
              <a:spcBef>
                <a:spcPts val="0"/>
              </a:spcBef>
              <a:spcAft>
                <a:spcPts val="0"/>
              </a:spcAft>
              <a:buSzPts val="2200"/>
              <a:buAutoNum type="arabicPeriod"/>
            </a:pPr>
            <a:r>
              <a:rPr lang="en-US" sz="2200"/>
              <a:t>Distribution of personal face-coverings and hand sanitizer to staff</a:t>
            </a:r>
            <a:endParaRPr sz="2200"/>
          </a:p>
          <a:p>
            <a:pPr marL="609600" lvl="0" indent="-444500" algn="l" rtl="0">
              <a:spcBef>
                <a:spcPts val="0"/>
              </a:spcBef>
              <a:spcAft>
                <a:spcPts val="0"/>
              </a:spcAft>
              <a:buSzPts val="2200"/>
              <a:buAutoNum type="arabicPeriod"/>
            </a:pPr>
            <a:r>
              <a:rPr lang="en-US" sz="2200"/>
              <a:t>Wear face-coverings in the office</a:t>
            </a:r>
            <a:endParaRPr sz="2200"/>
          </a:p>
          <a:p>
            <a:pPr marL="1219200" lvl="1" indent="-425450" algn="l" rtl="0">
              <a:spcBef>
                <a:spcPts val="0"/>
              </a:spcBef>
              <a:spcAft>
                <a:spcPts val="0"/>
              </a:spcAft>
              <a:buClr>
                <a:srgbClr val="1C4587"/>
              </a:buClr>
              <a:buSzPts val="1900"/>
              <a:buChar char="•"/>
            </a:pPr>
            <a:r>
              <a:rPr lang="en-US" sz="1900">
                <a:solidFill>
                  <a:srgbClr val="1C4587"/>
                </a:solidFill>
              </a:rPr>
              <a:t>Before COVID-19, mask acceptable in Korea for various reasons (e.g. air pollution, airborne transmitted disease). Everyone wears masks by default  now</a:t>
            </a:r>
            <a:endParaRPr sz="1900">
              <a:solidFill>
                <a:srgbClr val="1C4587"/>
              </a:solidFill>
            </a:endParaRPr>
          </a:p>
          <a:p>
            <a:pPr marL="609600" lvl="0" indent="-444500" algn="l" rtl="0">
              <a:spcBef>
                <a:spcPts val="0"/>
              </a:spcBef>
              <a:spcAft>
                <a:spcPts val="0"/>
              </a:spcAft>
              <a:buSzPts val="2200"/>
              <a:buAutoNum type="arabicPeriod"/>
            </a:pPr>
            <a:r>
              <a:rPr lang="en-US" sz="2200"/>
              <a:t>No Face to face meetings </a:t>
            </a:r>
            <a:endParaRPr sz="2200"/>
          </a:p>
          <a:p>
            <a:pPr marL="1219200" lvl="1" indent="-425450" algn="l" rtl="0">
              <a:spcBef>
                <a:spcPts val="0"/>
              </a:spcBef>
              <a:spcAft>
                <a:spcPts val="0"/>
              </a:spcAft>
              <a:buClr>
                <a:srgbClr val="1C4587"/>
              </a:buClr>
              <a:buSzPts val="1900"/>
              <a:buChar char="•"/>
            </a:pPr>
            <a:r>
              <a:rPr lang="en-US" sz="1900">
                <a:solidFill>
                  <a:srgbClr val="1C4587"/>
                </a:solidFill>
              </a:rPr>
              <a:t>Email reports and if necessary Zoom/Skype meetings </a:t>
            </a:r>
            <a:endParaRPr sz="1900">
              <a:solidFill>
                <a:srgbClr val="1C4587"/>
              </a:solidFill>
            </a:endParaRPr>
          </a:p>
          <a:p>
            <a:pPr marL="609600" lvl="0" indent="-444500" algn="l" rtl="0">
              <a:spcBef>
                <a:spcPts val="0"/>
              </a:spcBef>
              <a:spcAft>
                <a:spcPts val="0"/>
              </a:spcAft>
              <a:buSzPts val="2200"/>
              <a:buAutoNum type="arabicPeriod"/>
            </a:pPr>
            <a:r>
              <a:rPr lang="en-US" sz="2200"/>
              <a:t>Flexible work hours, work from home (WFH) whenever possible</a:t>
            </a:r>
            <a:endParaRPr sz="2200"/>
          </a:p>
          <a:p>
            <a:pPr marL="1219200" lvl="1" indent="-425450" algn="l" rtl="0">
              <a:spcBef>
                <a:spcPts val="0"/>
              </a:spcBef>
              <a:spcAft>
                <a:spcPts val="0"/>
              </a:spcAft>
              <a:buClr>
                <a:srgbClr val="1C4587"/>
              </a:buClr>
              <a:buSzPts val="1900"/>
              <a:buChar char="•"/>
            </a:pPr>
            <a:r>
              <a:rPr lang="en-US" sz="1900">
                <a:solidFill>
                  <a:srgbClr val="1C4587"/>
                </a:solidFill>
              </a:rPr>
              <a:t>Shift work hours to avoid peak public transit times and lessen childcare impact</a:t>
            </a:r>
            <a:endParaRPr sz="1900">
              <a:solidFill>
                <a:srgbClr val="1C4587"/>
              </a:solidFill>
            </a:endParaRPr>
          </a:p>
          <a:p>
            <a:pPr marL="1219200" lvl="1" indent="-425450" algn="l" rtl="0">
              <a:spcBef>
                <a:spcPts val="0"/>
              </a:spcBef>
              <a:spcAft>
                <a:spcPts val="0"/>
              </a:spcAft>
              <a:buClr>
                <a:srgbClr val="1155CC"/>
              </a:buClr>
              <a:buSzPts val="1900"/>
              <a:buChar char="•"/>
            </a:pPr>
            <a:r>
              <a:rPr lang="en-US" sz="1900">
                <a:solidFill>
                  <a:srgbClr val="1155CC"/>
                </a:solidFill>
              </a:rPr>
              <a:t>Organize schedule: experiments at lab, data processing work from home </a:t>
            </a:r>
            <a:endParaRPr sz="1900">
              <a:solidFill>
                <a:srgbClr val="1155CC"/>
              </a:solidFill>
            </a:endParaRPr>
          </a:p>
          <a:p>
            <a:pPr marL="609600" lvl="0" indent="-444500" algn="l" rtl="0">
              <a:spcBef>
                <a:spcPts val="0"/>
              </a:spcBef>
              <a:spcAft>
                <a:spcPts val="0"/>
              </a:spcAft>
              <a:buSzPts val="2200"/>
              <a:buAutoNum type="arabicPeriod"/>
            </a:pPr>
            <a:r>
              <a:rPr lang="en-US" sz="2200"/>
              <a:t>Staggered lunch hours </a:t>
            </a:r>
            <a:endParaRPr sz="2200"/>
          </a:p>
          <a:p>
            <a:pPr marL="1219200" lvl="1" indent="-425450" algn="l" rtl="0">
              <a:spcBef>
                <a:spcPts val="0"/>
              </a:spcBef>
              <a:spcAft>
                <a:spcPts val="0"/>
              </a:spcAft>
              <a:buClr>
                <a:srgbClr val="1C4587"/>
              </a:buClr>
              <a:buSzPts val="1900"/>
              <a:buChar char="•"/>
            </a:pPr>
            <a:r>
              <a:rPr lang="en-US" sz="1900">
                <a:solidFill>
                  <a:srgbClr val="1C4587"/>
                </a:solidFill>
              </a:rPr>
              <a:t>Lunch hours are staggered per floor to reduce the crowd size at the cafeteria </a:t>
            </a:r>
            <a:endParaRPr sz="1900">
              <a:solidFill>
                <a:srgbClr val="1C4587"/>
              </a:solidFill>
            </a:endParaRPr>
          </a:p>
          <a:p>
            <a:pPr marL="1219200" lvl="1" indent="-425450" algn="l" rtl="0">
              <a:spcBef>
                <a:spcPts val="0"/>
              </a:spcBef>
              <a:spcAft>
                <a:spcPts val="0"/>
              </a:spcAft>
              <a:buClr>
                <a:srgbClr val="1C4587"/>
              </a:buClr>
              <a:buSzPts val="1900"/>
              <a:buChar char="•"/>
            </a:pPr>
            <a:r>
              <a:rPr lang="en-US" sz="1900">
                <a:solidFill>
                  <a:srgbClr val="1C4587"/>
                </a:solidFill>
              </a:rPr>
              <a:t>New time slot every Monday via email</a:t>
            </a:r>
            <a:endParaRPr sz="1900">
              <a:solidFill>
                <a:srgbClr val="1C4587"/>
              </a:solidFill>
            </a:endParaRPr>
          </a:p>
          <a:p>
            <a:pPr marL="609600" lvl="0" indent="-444500" algn="l" rtl="0">
              <a:spcBef>
                <a:spcPts val="0"/>
              </a:spcBef>
              <a:spcAft>
                <a:spcPts val="0"/>
              </a:spcAft>
              <a:buSzPts val="2200"/>
              <a:buAutoNum type="arabicPeriod"/>
            </a:pPr>
            <a:r>
              <a:rPr lang="en-US" sz="2200"/>
              <a:t>COVID-19 visitor, business travel  restrictions in place</a:t>
            </a:r>
            <a:endParaRPr sz="2200"/>
          </a:p>
          <a:p>
            <a:pPr marL="609600" lvl="0" indent="-444500" algn="l" rtl="0">
              <a:spcBef>
                <a:spcPts val="0"/>
              </a:spcBef>
              <a:spcAft>
                <a:spcPts val="0"/>
              </a:spcAft>
              <a:buSzPts val="2200"/>
              <a:buAutoNum type="arabicPeriod"/>
            </a:pPr>
            <a:r>
              <a:rPr lang="en-US" sz="2200"/>
              <a:t>Slack, google chatting with friends and family</a:t>
            </a:r>
            <a:endParaRPr sz="2200"/>
          </a:p>
          <a:p>
            <a:pPr marL="1219200" lvl="1" indent="-419100" algn="l" rtl="0">
              <a:spcBef>
                <a:spcPts val="0"/>
              </a:spcBef>
              <a:spcAft>
                <a:spcPts val="0"/>
              </a:spcAft>
              <a:buClr>
                <a:srgbClr val="1C4587"/>
              </a:buClr>
              <a:buSzPts val="1800"/>
              <a:buChar char="•"/>
            </a:pPr>
            <a:r>
              <a:rPr lang="en-US" sz="1800">
                <a:solidFill>
                  <a:srgbClr val="1C4587"/>
                </a:solidFill>
              </a:rPr>
              <a:t>Chat/talk to your family, friends and colleagues while working to  check that they are okay. It helps you feel connected and supported</a:t>
            </a:r>
            <a:endParaRPr sz="1800">
              <a:solidFill>
                <a:srgbClr val="1C4587"/>
              </a:solidFill>
            </a:endParaRPr>
          </a:p>
          <a:p>
            <a:pPr marL="609600" lvl="0" indent="-444500" algn="l" rtl="0">
              <a:spcBef>
                <a:spcPts val="0"/>
              </a:spcBef>
              <a:spcAft>
                <a:spcPts val="0"/>
              </a:spcAft>
              <a:buSzPts val="2200"/>
              <a:buAutoNum type="arabicPeriod"/>
            </a:pPr>
            <a:r>
              <a:rPr lang="en-US" sz="2200"/>
              <a:t>Nintendo Switch/online games</a:t>
            </a:r>
            <a:endParaRPr sz="2200"/>
          </a:p>
          <a:p>
            <a:pPr marL="1219200" lvl="1" indent="-463550" algn="l" rtl="0">
              <a:spcBef>
                <a:spcPts val="0"/>
              </a:spcBef>
              <a:spcAft>
                <a:spcPts val="0"/>
              </a:spcAft>
              <a:buClr>
                <a:srgbClr val="1C4587"/>
              </a:buClr>
              <a:buSzPts val="2500"/>
              <a:buChar char="•"/>
            </a:pPr>
            <a:r>
              <a:rPr lang="en-US" sz="2000">
                <a:solidFill>
                  <a:srgbClr val="1C4587"/>
                </a:solidFill>
              </a:rPr>
              <a:t>Family games can be a life saver </a:t>
            </a:r>
            <a:endParaRPr sz="2000">
              <a:solidFill>
                <a:srgbClr val="1C4587"/>
              </a:solidFill>
            </a:endParaRPr>
          </a:p>
        </p:txBody>
      </p:sp>
      <p:sp>
        <p:nvSpPr>
          <p:cNvPr id="454" name="Google Shape;454;p62"/>
          <p:cNvSpPr txBox="1"/>
          <p:nvPr/>
        </p:nvSpPr>
        <p:spPr>
          <a:xfrm rot="-670612">
            <a:off x="7073768" y="5584530"/>
            <a:ext cx="4686384" cy="6244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FF0000"/>
                </a:solidFill>
                <a:latin typeface="Century Gothic"/>
                <a:ea typeface="Century Gothic"/>
                <a:cs typeface="Century Gothic"/>
                <a:sym typeface="Century Gothic"/>
              </a:rPr>
              <a:t>Many Asian countries got ahead of the curve. </a:t>
            </a:r>
            <a:endParaRPr sz="160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US" sz="1600">
                <a:solidFill>
                  <a:srgbClr val="FF0000"/>
                </a:solidFill>
                <a:latin typeface="Century Gothic"/>
                <a:ea typeface="Century Gothic"/>
                <a:cs typeface="Century Gothic"/>
                <a:sym typeface="Century Gothic"/>
              </a:rPr>
              <a:t>We can learn a lot  from them!</a:t>
            </a:r>
            <a:endParaRPr sz="1600">
              <a:solidFill>
                <a:srgbClr val="FF000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COVID-19 is a new disease, with new dangers</a:t>
            </a:r>
            <a:endParaRPr/>
          </a:p>
        </p:txBody>
      </p:sp>
      <p:sp>
        <p:nvSpPr>
          <p:cNvPr id="180" name="Google Shape;180;p36"/>
          <p:cNvSpPr txBox="1">
            <a:spLocks noGrp="1"/>
          </p:cNvSpPr>
          <p:nvPr>
            <p:ph type="body" idx="1"/>
          </p:nvPr>
        </p:nvSpPr>
        <p:spPr>
          <a:xfrm>
            <a:off x="474433" y="1272842"/>
            <a:ext cx="11360700" cy="5154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a:t>Asymptomatic and pre-symptomatic carriers are thought to be the source of ~50% of total cases</a:t>
            </a:r>
            <a:endParaRPr sz="2400" b="1"/>
          </a:p>
          <a:p>
            <a:pPr marL="457200" lvl="0" indent="-368300" algn="l" rtl="0">
              <a:spcBef>
                <a:spcPts val="1000"/>
              </a:spcBef>
              <a:spcAft>
                <a:spcPts val="0"/>
              </a:spcAft>
              <a:buSzPts val="2200"/>
              <a:buChar char="•"/>
            </a:pPr>
            <a:r>
              <a:rPr lang="en-US" sz="2200"/>
              <a:t>Asymptomatic carriers are people who are infected and would test positive for infection and contagious but have no COVID-19 symptoms</a:t>
            </a:r>
            <a:endParaRPr sz="2200"/>
          </a:p>
          <a:p>
            <a:pPr marL="457200" lvl="0" indent="-368300" algn="l" rtl="0">
              <a:spcBef>
                <a:spcPts val="0"/>
              </a:spcBef>
              <a:spcAft>
                <a:spcPts val="0"/>
              </a:spcAft>
              <a:buSzPts val="2200"/>
              <a:buChar char="•"/>
            </a:pPr>
            <a:r>
              <a:rPr lang="en-US" sz="2200"/>
              <a:t>Pre-symptomatic carriers are people who are infected and contagious and will later show symptoms of COVID-19 </a:t>
            </a:r>
            <a:endParaRPr sz="2200"/>
          </a:p>
          <a:p>
            <a:pPr marL="0" lvl="0" indent="0" algn="l" rtl="0">
              <a:spcBef>
                <a:spcPts val="1000"/>
              </a:spcBef>
              <a:spcAft>
                <a:spcPts val="0"/>
              </a:spcAft>
              <a:buNone/>
            </a:pPr>
            <a:r>
              <a:rPr lang="en-US" sz="2400" b="1"/>
              <a:t>The testing from Korea, cruise ships and Iceland is very thorough</a:t>
            </a:r>
            <a:endParaRPr sz="2400" b="1"/>
          </a:p>
          <a:p>
            <a:pPr marL="457200" lvl="0" indent="-342900" algn="l" rtl="0">
              <a:spcBef>
                <a:spcPts val="1000"/>
              </a:spcBef>
              <a:spcAft>
                <a:spcPts val="0"/>
              </a:spcAft>
              <a:buSzPts val="1800"/>
              <a:buChar char="•"/>
            </a:pPr>
            <a:r>
              <a:rPr lang="en-US" sz="1800" u="sng">
                <a:solidFill>
                  <a:schemeClr val="hlink"/>
                </a:solidFill>
                <a:hlinkClick r:id="rId3"/>
              </a:rPr>
              <a:t>CDC Director Says 1 In 4 May Have No Coronavirus Symptoms : Shots - Health News</a:t>
            </a:r>
            <a:endParaRPr/>
          </a:p>
          <a:p>
            <a:pPr marL="457200" lvl="0" indent="-342900" algn="l" rtl="0">
              <a:spcBef>
                <a:spcPts val="0"/>
              </a:spcBef>
              <a:spcAft>
                <a:spcPts val="0"/>
              </a:spcAft>
              <a:buSzPts val="1800"/>
              <a:buChar char="•"/>
            </a:pPr>
            <a:r>
              <a:rPr lang="en-US" sz="1800" u="sng">
                <a:solidFill>
                  <a:schemeClr val="hlink"/>
                </a:solidFill>
                <a:hlinkClick r:id="rId4"/>
              </a:rPr>
              <a:t>Public Health Responses to COVID-19 Outbreaks on Cruise Ships...</a:t>
            </a:r>
            <a:endParaRPr sz="3100" b="1"/>
          </a:p>
          <a:p>
            <a:pPr marL="0" lvl="0" indent="0" algn="l" rtl="0">
              <a:spcBef>
                <a:spcPts val="1000"/>
              </a:spcBef>
              <a:spcAft>
                <a:spcPts val="0"/>
              </a:spcAft>
              <a:buNone/>
            </a:pPr>
            <a:r>
              <a:rPr lang="en-US" sz="2400" b="1"/>
              <a:t>Pre-symptomatic carriers can shed significant amounts of virus 2-3 days before symptoms first appear.</a:t>
            </a:r>
            <a:r>
              <a:rPr lang="en-US" sz="2400"/>
              <a:t> </a:t>
            </a:r>
            <a:endParaRPr sz="2400"/>
          </a:p>
          <a:p>
            <a:pPr marL="457200" lvl="0" indent="-336550" algn="l" rtl="0">
              <a:spcBef>
                <a:spcPts val="1000"/>
              </a:spcBef>
              <a:spcAft>
                <a:spcPts val="0"/>
              </a:spcAft>
              <a:buSzPts val="1700"/>
              <a:buChar char="•"/>
            </a:pPr>
            <a:r>
              <a:rPr lang="en-US" sz="1700" u="sng">
                <a:solidFill>
                  <a:schemeClr val="hlink"/>
                </a:solidFill>
                <a:hlinkClick r:id="rId5"/>
              </a:rPr>
              <a:t>WHO says the coronavirus can spread one to three days before symptoms start</a:t>
            </a:r>
            <a:endParaRPr sz="3000"/>
          </a:p>
          <a:p>
            <a:pPr marL="0" lvl="0" indent="0" algn="l" rtl="0">
              <a:spcBef>
                <a:spcPts val="100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3"/>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Places to watch out for Germs </a:t>
            </a:r>
            <a:endParaRPr/>
          </a:p>
        </p:txBody>
      </p:sp>
      <p:sp>
        <p:nvSpPr>
          <p:cNvPr id="460" name="Google Shape;460;p63"/>
          <p:cNvSpPr txBox="1">
            <a:spLocks noGrp="1"/>
          </p:cNvSpPr>
          <p:nvPr>
            <p:ph type="body" idx="1"/>
          </p:nvPr>
        </p:nvSpPr>
        <p:spPr>
          <a:xfrm>
            <a:off x="415600" y="1536625"/>
            <a:ext cx="4897800" cy="4555200"/>
          </a:xfrm>
          <a:prstGeom prst="rect">
            <a:avLst/>
          </a:prstGeom>
        </p:spPr>
        <p:txBody>
          <a:bodyPr spcFirstLastPara="1" wrap="square" lIns="91425" tIns="45700" rIns="91425" bIns="45700" anchor="t" anchorCtr="0">
            <a:noAutofit/>
          </a:bodyPr>
          <a:lstStyle/>
          <a:p>
            <a:pPr marL="609600" lvl="0" indent="-482600" algn="l" rtl="0">
              <a:spcBef>
                <a:spcPts val="1000"/>
              </a:spcBef>
              <a:spcAft>
                <a:spcPts val="0"/>
              </a:spcAft>
              <a:buSzPts val="2800"/>
              <a:buAutoNum type="arabicPeriod"/>
            </a:pPr>
            <a:r>
              <a:rPr lang="en-US"/>
              <a:t>Handrails</a:t>
            </a:r>
            <a:endParaRPr/>
          </a:p>
          <a:p>
            <a:pPr marL="609600" lvl="0" indent="-482600" algn="l" rtl="0">
              <a:spcBef>
                <a:spcPts val="0"/>
              </a:spcBef>
              <a:spcAft>
                <a:spcPts val="0"/>
              </a:spcAft>
              <a:buSzPts val="2800"/>
              <a:buAutoNum type="arabicPeriod"/>
            </a:pPr>
            <a:r>
              <a:rPr lang="en-US"/>
              <a:t>Telephones</a:t>
            </a:r>
            <a:endParaRPr/>
          </a:p>
          <a:p>
            <a:pPr marL="609600" lvl="0" indent="-482600" algn="l" rtl="0">
              <a:spcBef>
                <a:spcPts val="0"/>
              </a:spcBef>
              <a:spcAft>
                <a:spcPts val="0"/>
              </a:spcAft>
              <a:buSzPts val="2800"/>
              <a:buAutoNum type="arabicPeriod"/>
            </a:pPr>
            <a:r>
              <a:rPr lang="en-US"/>
              <a:t>Public Tables</a:t>
            </a:r>
            <a:endParaRPr/>
          </a:p>
          <a:p>
            <a:pPr marL="609600" lvl="0" indent="-482600" algn="l" rtl="0">
              <a:spcBef>
                <a:spcPts val="0"/>
              </a:spcBef>
              <a:spcAft>
                <a:spcPts val="0"/>
              </a:spcAft>
              <a:buSzPts val="2800"/>
              <a:buAutoNum type="arabicPeriod"/>
            </a:pPr>
            <a:r>
              <a:rPr lang="en-US"/>
              <a:t>Condiment Containers</a:t>
            </a:r>
            <a:endParaRPr/>
          </a:p>
          <a:p>
            <a:pPr marL="609600" lvl="0" indent="-482600" algn="l" rtl="0">
              <a:spcBef>
                <a:spcPts val="0"/>
              </a:spcBef>
              <a:spcAft>
                <a:spcPts val="0"/>
              </a:spcAft>
              <a:buSzPts val="2800"/>
              <a:buAutoNum type="arabicPeriod"/>
            </a:pPr>
            <a:r>
              <a:rPr lang="en-US"/>
              <a:t>Doorknobs</a:t>
            </a:r>
            <a:endParaRPr/>
          </a:p>
          <a:p>
            <a:pPr marL="609600" lvl="0" indent="-482600" algn="l" rtl="0">
              <a:spcBef>
                <a:spcPts val="0"/>
              </a:spcBef>
              <a:spcAft>
                <a:spcPts val="0"/>
              </a:spcAft>
              <a:buSzPts val="2800"/>
              <a:buAutoNum type="arabicPeriod"/>
            </a:pPr>
            <a:r>
              <a:rPr lang="en-US"/>
              <a:t>Remote Controls</a:t>
            </a:r>
            <a:endParaRPr/>
          </a:p>
          <a:p>
            <a:pPr marL="609600" lvl="0" indent="-482600" algn="l" rtl="0">
              <a:spcBef>
                <a:spcPts val="0"/>
              </a:spcBef>
              <a:spcAft>
                <a:spcPts val="0"/>
              </a:spcAft>
              <a:buSzPts val="2800"/>
              <a:buAutoNum type="arabicPeriod"/>
            </a:pPr>
            <a:r>
              <a:rPr lang="en-US"/>
              <a:t>Light Switches</a:t>
            </a:r>
            <a:endParaRPr/>
          </a:p>
          <a:p>
            <a:pPr marL="609600" lvl="0" indent="-482600" algn="l" rtl="0">
              <a:spcBef>
                <a:spcPts val="0"/>
              </a:spcBef>
              <a:spcAft>
                <a:spcPts val="0"/>
              </a:spcAft>
              <a:buSzPts val="2800"/>
              <a:buAutoNum type="arabicPeriod"/>
            </a:pPr>
            <a:r>
              <a:rPr lang="en-US"/>
              <a:t>Shopping Carts</a:t>
            </a:r>
            <a:endParaRPr/>
          </a:p>
          <a:p>
            <a:pPr marL="609600" lvl="0" indent="-482600" algn="l" rtl="0">
              <a:spcBef>
                <a:spcPts val="0"/>
              </a:spcBef>
              <a:spcAft>
                <a:spcPts val="0"/>
              </a:spcAft>
              <a:buSzPts val="2800"/>
              <a:buAutoNum type="arabicPeriod"/>
            </a:pPr>
            <a:r>
              <a:rPr lang="en-US"/>
              <a:t>Airplane Tray Tables </a:t>
            </a:r>
            <a:endParaRPr/>
          </a:p>
        </p:txBody>
      </p:sp>
      <p:pic>
        <p:nvPicPr>
          <p:cNvPr id="461" name="Google Shape;461;p63"/>
          <p:cNvPicPr preferRelativeResize="0"/>
          <p:nvPr/>
        </p:nvPicPr>
        <p:blipFill>
          <a:blip r:embed="rId3">
            <a:alphaModFix/>
          </a:blip>
          <a:stretch>
            <a:fillRect/>
          </a:stretch>
        </p:blipFill>
        <p:spPr>
          <a:xfrm>
            <a:off x="5313392" y="1536633"/>
            <a:ext cx="6370366" cy="3580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4"/>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Each case is very serious</a:t>
            </a:r>
            <a:endParaRPr/>
          </a:p>
        </p:txBody>
      </p:sp>
      <p:sp>
        <p:nvSpPr>
          <p:cNvPr id="468" name="Google Shape;468;p64"/>
          <p:cNvSpPr txBox="1">
            <a:spLocks noGrp="1"/>
          </p:cNvSpPr>
          <p:nvPr>
            <p:ph type="body" idx="1"/>
          </p:nvPr>
        </p:nvSpPr>
        <p:spPr>
          <a:xfrm>
            <a:off x="415650" y="1081652"/>
            <a:ext cx="11360700" cy="398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Effect on the individual</a:t>
            </a:r>
            <a:endParaRPr/>
          </a:p>
          <a:p>
            <a:pPr marL="457200" lvl="0" indent="-406400" algn="l" rtl="0">
              <a:spcBef>
                <a:spcPts val="1000"/>
              </a:spcBef>
              <a:spcAft>
                <a:spcPts val="0"/>
              </a:spcAft>
              <a:buSzPts val="2800"/>
              <a:buChar char="•"/>
            </a:pPr>
            <a:r>
              <a:rPr lang="en-US"/>
              <a:t>High fatality rate for older &amp; those with pre-existing problems</a:t>
            </a:r>
            <a:endParaRPr/>
          </a:p>
          <a:p>
            <a:pPr marL="457200" lvl="0" indent="-406400" algn="l" rtl="0">
              <a:spcBef>
                <a:spcPts val="0"/>
              </a:spcBef>
              <a:spcAft>
                <a:spcPts val="0"/>
              </a:spcAft>
              <a:buSzPts val="2800"/>
              <a:buChar char="•"/>
            </a:pPr>
            <a:r>
              <a:rPr lang="en-US"/>
              <a:t>Young are not invulnerable and can suffer severe illness</a:t>
            </a:r>
            <a:endParaRPr/>
          </a:p>
          <a:p>
            <a:pPr marL="457200" lvl="0" indent="-406400" algn="l" rtl="0">
              <a:spcBef>
                <a:spcPts val="0"/>
              </a:spcBef>
              <a:spcAft>
                <a:spcPts val="0"/>
              </a:spcAft>
              <a:buSzPts val="2800"/>
              <a:buChar char="•"/>
            </a:pPr>
            <a:r>
              <a:rPr lang="en-US"/>
              <a:t>Even non-fatal cases may cause lasting harm</a:t>
            </a:r>
            <a:endParaRPr/>
          </a:p>
          <a:p>
            <a:pPr marL="0" lvl="0" indent="0" algn="l" rtl="0">
              <a:spcBef>
                <a:spcPts val="1000"/>
              </a:spcBef>
              <a:spcAft>
                <a:spcPts val="0"/>
              </a:spcAft>
              <a:buNone/>
            </a:pPr>
            <a:endParaRPr/>
          </a:p>
          <a:p>
            <a:pPr marL="0" lvl="0" indent="0" algn="l" rtl="0">
              <a:spcBef>
                <a:spcPts val="1000"/>
              </a:spcBef>
              <a:spcAft>
                <a:spcPts val="0"/>
              </a:spcAft>
              <a:buNone/>
            </a:pPr>
            <a:r>
              <a:rPr lang="en-US"/>
              <a:t>Each positive has effect on the community</a:t>
            </a:r>
            <a:endParaRPr/>
          </a:p>
          <a:p>
            <a:pPr marL="457200" lvl="0" indent="-406400" algn="l" rtl="0">
              <a:spcBef>
                <a:spcPts val="1000"/>
              </a:spcBef>
              <a:spcAft>
                <a:spcPts val="0"/>
              </a:spcAft>
              <a:buSzPts val="2800"/>
              <a:buChar char="•"/>
            </a:pPr>
            <a:r>
              <a:rPr lang="en-US"/>
              <a:t>Each new positive case is an impact that will ring through the community as new chains of infections</a:t>
            </a:r>
            <a:endParaRPr/>
          </a:p>
        </p:txBody>
      </p:sp>
      <p:sp>
        <p:nvSpPr>
          <p:cNvPr id="469" name="Google Shape;469;p64"/>
          <p:cNvSpPr txBox="1"/>
          <p:nvPr/>
        </p:nvSpPr>
        <p:spPr>
          <a:xfrm>
            <a:off x="114300" y="5848350"/>
            <a:ext cx="10668000" cy="63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u="sng">
                <a:solidFill>
                  <a:schemeClr val="hlink"/>
                </a:solidFill>
                <a:hlinkClick r:id="rId3"/>
              </a:rPr>
              <a:t>Break the Chain of Infection</a:t>
            </a:r>
            <a:endParaRPr sz="2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5"/>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Pay attention to posted signage</a:t>
            </a:r>
            <a:endParaRPr/>
          </a:p>
        </p:txBody>
      </p:sp>
      <p:pic>
        <p:nvPicPr>
          <p:cNvPr id="476" name="Google Shape;476;p65"/>
          <p:cNvPicPr preferRelativeResize="0"/>
          <p:nvPr/>
        </p:nvPicPr>
        <p:blipFill>
          <a:blip r:embed="rId3">
            <a:alphaModFix/>
          </a:blip>
          <a:stretch>
            <a:fillRect/>
          </a:stretch>
        </p:blipFill>
        <p:spPr>
          <a:xfrm>
            <a:off x="1466425" y="920050"/>
            <a:ext cx="4077700" cy="5436923"/>
          </a:xfrm>
          <a:prstGeom prst="rect">
            <a:avLst/>
          </a:prstGeom>
          <a:noFill/>
          <a:ln>
            <a:noFill/>
          </a:ln>
        </p:spPr>
      </p:pic>
      <p:pic>
        <p:nvPicPr>
          <p:cNvPr id="477" name="Google Shape;477;p65"/>
          <p:cNvPicPr preferRelativeResize="0"/>
          <p:nvPr/>
        </p:nvPicPr>
        <p:blipFill rotWithShape="1">
          <a:blip r:embed="rId4">
            <a:alphaModFix/>
          </a:blip>
          <a:srcRect l="4718" t="1540" r="8709" b="17794"/>
          <a:stretch/>
        </p:blipFill>
        <p:spPr>
          <a:xfrm>
            <a:off x="6504900" y="920050"/>
            <a:ext cx="3830925" cy="5436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6"/>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Posted signs are there to protect you</a:t>
            </a:r>
            <a:endParaRPr/>
          </a:p>
        </p:txBody>
      </p:sp>
      <p:sp>
        <p:nvSpPr>
          <p:cNvPr id="484" name="Google Shape;484;p66"/>
          <p:cNvSpPr txBox="1">
            <a:spLocks noGrp="1"/>
          </p:cNvSpPr>
          <p:nvPr>
            <p:ph type="body" idx="1"/>
          </p:nvPr>
        </p:nvSpPr>
        <p:spPr>
          <a:xfrm>
            <a:off x="7295000" y="989200"/>
            <a:ext cx="4650000" cy="5002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Example of an outbreak in a restaurant</a:t>
            </a:r>
            <a:endParaRPr/>
          </a:p>
          <a:p>
            <a:pPr marL="914400" lvl="1" indent="-381000" algn="l" rtl="0">
              <a:spcBef>
                <a:spcPts val="500"/>
              </a:spcBef>
              <a:spcAft>
                <a:spcPts val="0"/>
              </a:spcAft>
              <a:buSzPts val="2400"/>
              <a:buChar char="•"/>
            </a:pPr>
            <a:r>
              <a:rPr lang="en-US"/>
              <a:t>One person (red) infected 9 other people (orange)</a:t>
            </a:r>
            <a:endParaRPr/>
          </a:p>
          <a:p>
            <a:pPr marL="914400" lvl="1" indent="-381000" algn="l" rtl="0">
              <a:spcBef>
                <a:spcPts val="0"/>
              </a:spcBef>
              <a:spcAft>
                <a:spcPts val="0"/>
              </a:spcAft>
              <a:buSzPts val="2400"/>
              <a:buChar char="•"/>
            </a:pPr>
            <a:r>
              <a:rPr lang="en-US"/>
              <a:t>In the flow of air conditioner</a:t>
            </a:r>
            <a:endParaRPr/>
          </a:p>
          <a:p>
            <a:pPr marL="0" lvl="0" indent="0" algn="l" rtl="0">
              <a:spcBef>
                <a:spcPts val="1000"/>
              </a:spcBef>
              <a:spcAft>
                <a:spcPts val="0"/>
              </a:spcAft>
              <a:buNone/>
            </a:pPr>
            <a:r>
              <a:rPr lang="en-US"/>
              <a:t>Take distancing requirements and guidance very seriously</a:t>
            </a:r>
            <a:endParaRPr/>
          </a:p>
          <a:p>
            <a:pPr marL="914400" lvl="1" indent="-381000" algn="l" rtl="0">
              <a:spcBef>
                <a:spcPts val="500"/>
              </a:spcBef>
              <a:spcAft>
                <a:spcPts val="0"/>
              </a:spcAft>
              <a:buSzPts val="2400"/>
              <a:buChar char="•"/>
            </a:pPr>
            <a:r>
              <a:rPr lang="en-US"/>
              <a:t>They may be protecting you from something you don’t see or think about</a:t>
            </a:r>
            <a:endParaRPr/>
          </a:p>
        </p:txBody>
      </p:sp>
      <p:pic>
        <p:nvPicPr>
          <p:cNvPr id="485" name="Google Shape;485;p66"/>
          <p:cNvPicPr preferRelativeResize="0"/>
          <p:nvPr/>
        </p:nvPicPr>
        <p:blipFill>
          <a:blip r:embed="rId3">
            <a:alphaModFix/>
          </a:blip>
          <a:stretch>
            <a:fillRect/>
          </a:stretch>
        </p:blipFill>
        <p:spPr>
          <a:xfrm>
            <a:off x="513200" y="910188"/>
            <a:ext cx="6781800" cy="5400675"/>
          </a:xfrm>
          <a:prstGeom prst="rect">
            <a:avLst/>
          </a:prstGeom>
          <a:noFill/>
          <a:ln>
            <a:noFill/>
          </a:ln>
        </p:spPr>
      </p:pic>
      <p:sp>
        <p:nvSpPr>
          <p:cNvPr id="486" name="Google Shape;486;p66"/>
          <p:cNvSpPr/>
          <p:nvPr/>
        </p:nvSpPr>
        <p:spPr>
          <a:xfrm>
            <a:off x="4104900" y="1598875"/>
            <a:ext cx="189600" cy="167400"/>
          </a:xfrm>
          <a:prstGeom prst="ellipse">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6"/>
          <p:cNvSpPr/>
          <p:nvPr/>
        </p:nvSpPr>
        <p:spPr>
          <a:xfrm>
            <a:off x="3989575" y="1829350"/>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6"/>
          <p:cNvSpPr/>
          <p:nvPr/>
        </p:nvSpPr>
        <p:spPr>
          <a:xfrm>
            <a:off x="4922800" y="1714050"/>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6"/>
          <p:cNvSpPr/>
          <p:nvPr/>
        </p:nvSpPr>
        <p:spPr>
          <a:xfrm>
            <a:off x="4874425" y="2212225"/>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6"/>
          <p:cNvSpPr/>
          <p:nvPr/>
        </p:nvSpPr>
        <p:spPr>
          <a:xfrm>
            <a:off x="5740700" y="1494575"/>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6"/>
          <p:cNvSpPr/>
          <p:nvPr/>
        </p:nvSpPr>
        <p:spPr>
          <a:xfrm>
            <a:off x="5870825" y="2282800"/>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6"/>
          <p:cNvSpPr/>
          <p:nvPr/>
        </p:nvSpPr>
        <p:spPr>
          <a:xfrm>
            <a:off x="4060025" y="2115400"/>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6"/>
          <p:cNvSpPr/>
          <p:nvPr/>
        </p:nvSpPr>
        <p:spPr>
          <a:xfrm>
            <a:off x="3498525" y="2115400"/>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6"/>
          <p:cNvSpPr/>
          <p:nvPr/>
        </p:nvSpPr>
        <p:spPr>
          <a:xfrm>
            <a:off x="3550525" y="1494575"/>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6"/>
          <p:cNvSpPr/>
          <p:nvPr/>
        </p:nvSpPr>
        <p:spPr>
          <a:xfrm>
            <a:off x="3089425" y="1431475"/>
            <a:ext cx="189600" cy="167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6"/>
          <p:cNvSpPr/>
          <p:nvPr/>
        </p:nvSpPr>
        <p:spPr>
          <a:xfrm>
            <a:off x="5617750" y="2388900"/>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6"/>
          <p:cNvSpPr/>
          <p:nvPr/>
        </p:nvSpPr>
        <p:spPr>
          <a:xfrm>
            <a:off x="5246088" y="2282800"/>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6"/>
          <p:cNvSpPr/>
          <p:nvPr/>
        </p:nvSpPr>
        <p:spPr>
          <a:xfrm>
            <a:off x="5364800" y="1494575"/>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6"/>
          <p:cNvSpPr/>
          <p:nvPr/>
        </p:nvSpPr>
        <p:spPr>
          <a:xfrm>
            <a:off x="5930300" y="1714050"/>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6"/>
          <p:cNvSpPr/>
          <p:nvPr/>
        </p:nvSpPr>
        <p:spPr>
          <a:xfrm>
            <a:off x="6001200" y="1998425"/>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6"/>
          <p:cNvSpPr/>
          <p:nvPr/>
        </p:nvSpPr>
        <p:spPr>
          <a:xfrm>
            <a:off x="4268038" y="2334800"/>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6"/>
          <p:cNvSpPr/>
          <p:nvPr/>
        </p:nvSpPr>
        <p:spPr>
          <a:xfrm>
            <a:off x="4621363" y="2334800"/>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6"/>
          <p:cNvSpPr/>
          <p:nvPr/>
        </p:nvSpPr>
        <p:spPr>
          <a:xfrm>
            <a:off x="4734838" y="1467525"/>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6"/>
          <p:cNvSpPr/>
          <p:nvPr/>
        </p:nvSpPr>
        <p:spPr>
          <a:xfrm>
            <a:off x="4349813" y="1431475"/>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6"/>
          <p:cNvSpPr/>
          <p:nvPr/>
        </p:nvSpPr>
        <p:spPr>
          <a:xfrm>
            <a:off x="3089413" y="2115400"/>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6"/>
          <p:cNvSpPr/>
          <p:nvPr/>
        </p:nvSpPr>
        <p:spPr>
          <a:xfrm>
            <a:off x="4922788" y="1963138"/>
            <a:ext cx="189600" cy="1674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6"/>
          <p:cNvSpPr txBox="1"/>
          <p:nvPr/>
        </p:nvSpPr>
        <p:spPr>
          <a:xfrm>
            <a:off x="768125" y="6065225"/>
            <a:ext cx="59304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https://wwwnc.cdc.gov/eid/article/26/7/20-0764_article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7"/>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Safety Culture</a:t>
            </a:r>
            <a:endParaRPr/>
          </a:p>
        </p:txBody>
      </p:sp>
      <p:sp>
        <p:nvSpPr>
          <p:cNvPr id="514" name="Google Shape;514;p67"/>
          <p:cNvSpPr txBox="1">
            <a:spLocks noGrp="1"/>
          </p:cNvSpPr>
          <p:nvPr>
            <p:ph type="body" idx="1"/>
          </p:nvPr>
        </p:nvSpPr>
        <p:spPr>
          <a:xfrm>
            <a:off x="7315725" y="920050"/>
            <a:ext cx="4460700" cy="514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t>Biological laboratories and even accelerator laboratories like CERN and Fermilab have </a:t>
            </a:r>
            <a:r>
              <a:rPr lang="en-US" sz="2400" b="1"/>
              <a:t>a culture of safety</a:t>
            </a:r>
            <a:r>
              <a:rPr lang="en-US" sz="2400"/>
              <a:t> with careful procedures for working in biological,  radiation, oxygen deprivation, and other potentially dangerous environments. </a:t>
            </a:r>
            <a:endParaRPr sz="2400"/>
          </a:p>
          <a:p>
            <a:pPr marL="0" lvl="0" indent="0" algn="l" rtl="0">
              <a:spcBef>
                <a:spcPts val="1000"/>
              </a:spcBef>
              <a:spcAft>
                <a:spcPts val="0"/>
              </a:spcAft>
              <a:buNone/>
            </a:pPr>
            <a:r>
              <a:rPr lang="en-US" sz="2400" b="1"/>
              <a:t>It works! </a:t>
            </a:r>
            <a:endParaRPr sz="2400" b="1"/>
          </a:p>
          <a:p>
            <a:pPr marL="0" lvl="0" indent="0" algn="l" rtl="0">
              <a:spcBef>
                <a:spcPts val="1000"/>
              </a:spcBef>
              <a:spcAft>
                <a:spcPts val="0"/>
              </a:spcAft>
              <a:buNone/>
            </a:pPr>
            <a:r>
              <a:rPr lang="en-US" sz="2400"/>
              <a:t>Knowing the precautions to take becomes second nature and has produced </a:t>
            </a:r>
            <a:r>
              <a:rPr lang="en-US" sz="2400" b="1"/>
              <a:t>strong safety records</a:t>
            </a:r>
            <a:r>
              <a:rPr lang="en-US" sz="2400"/>
              <a:t>.</a:t>
            </a: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400"/>
          </a:p>
        </p:txBody>
      </p:sp>
      <p:pic>
        <p:nvPicPr>
          <p:cNvPr id="515" name="Google Shape;515;p67"/>
          <p:cNvPicPr preferRelativeResize="0"/>
          <p:nvPr/>
        </p:nvPicPr>
        <p:blipFill>
          <a:blip r:embed="rId3">
            <a:alphaModFix/>
          </a:blip>
          <a:stretch>
            <a:fillRect/>
          </a:stretch>
        </p:blipFill>
        <p:spPr>
          <a:xfrm>
            <a:off x="236575" y="996250"/>
            <a:ext cx="7079144" cy="4972200"/>
          </a:xfrm>
          <a:prstGeom prst="rect">
            <a:avLst/>
          </a:prstGeom>
          <a:noFill/>
          <a:ln>
            <a:noFill/>
          </a:ln>
        </p:spPr>
      </p:pic>
      <p:sp>
        <p:nvSpPr>
          <p:cNvPr id="516" name="Google Shape;516;p67"/>
          <p:cNvSpPr txBox="1"/>
          <p:nvPr/>
        </p:nvSpPr>
        <p:spPr>
          <a:xfrm>
            <a:off x="417800" y="6098850"/>
            <a:ext cx="63234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u="sng">
                <a:solidFill>
                  <a:schemeClr val="hlink"/>
                </a:solidFill>
                <a:hlinkClick r:id="rId4"/>
              </a:rPr>
              <a:t>https://kt.cern/competences/radiation-protection-and-monitoring</a:t>
            </a:r>
            <a:endParaRPr sz="1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8"/>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Safety Culture</a:t>
            </a:r>
            <a:endParaRPr/>
          </a:p>
        </p:txBody>
      </p:sp>
      <p:sp>
        <p:nvSpPr>
          <p:cNvPr id="523" name="Google Shape;523;p68"/>
          <p:cNvSpPr txBox="1">
            <a:spLocks noGrp="1"/>
          </p:cNvSpPr>
          <p:nvPr>
            <p:ph type="body" idx="1"/>
          </p:nvPr>
        </p:nvSpPr>
        <p:spPr>
          <a:xfrm>
            <a:off x="5769950" y="845225"/>
            <a:ext cx="6006300" cy="4951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Processes can appear to be onerous. They’re designed to be safe not necessarily fast.</a:t>
            </a:r>
            <a:endParaRPr/>
          </a:p>
          <a:p>
            <a:pPr marL="457200" lvl="0" indent="-406400" algn="l" rtl="0">
              <a:spcBef>
                <a:spcPts val="1000"/>
              </a:spcBef>
              <a:spcAft>
                <a:spcPts val="0"/>
              </a:spcAft>
              <a:buSzPts val="2800"/>
              <a:buChar char="•"/>
            </a:pPr>
            <a:r>
              <a:rPr lang="en-US"/>
              <a:t>Consistency is key.  Processes are there to protect you in your worst moments not your best.</a:t>
            </a:r>
            <a:endParaRPr/>
          </a:p>
          <a:p>
            <a:pPr marL="0" lvl="0" indent="0" algn="l" rtl="0">
              <a:spcBef>
                <a:spcPts val="1000"/>
              </a:spcBef>
              <a:spcAft>
                <a:spcPts val="0"/>
              </a:spcAft>
              <a:buNone/>
            </a:pPr>
            <a:r>
              <a:rPr lang="en-US"/>
              <a:t>This requires </a:t>
            </a:r>
            <a:r>
              <a:rPr lang="en-US" b="1"/>
              <a:t>communal action</a:t>
            </a:r>
            <a:r>
              <a:rPr lang="en-US"/>
              <a:t>:  hold each other to high standards, </a:t>
            </a:r>
            <a:r>
              <a:rPr lang="en-US" b="1"/>
              <a:t>call out issues when you see them</a:t>
            </a:r>
            <a:r>
              <a:rPr lang="en-US"/>
              <a:t>, build a culture of safety.</a:t>
            </a:r>
            <a:endParaRPr/>
          </a:p>
          <a:p>
            <a:pPr marL="0" lvl="0" indent="0" algn="l" rtl="0">
              <a:spcBef>
                <a:spcPts val="1000"/>
              </a:spcBef>
              <a:spcAft>
                <a:spcPts val="0"/>
              </a:spcAft>
              <a:buNone/>
            </a:pPr>
            <a:endParaRPr/>
          </a:p>
        </p:txBody>
      </p:sp>
      <p:sp>
        <p:nvSpPr>
          <p:cNvPr id="524" name="Google Shape;524;p68"/>
          <p:cNvSpPr txBox="1"/>
          <p:nvPr/>
        </p:nvSpPr>
        <p:spPr>
          <a:xfrm>
            <a:off x="496050" y="5796600"/>
            <a:ext cx="3000000" cy="3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 Ian Britton https://flic.kr/p/4pbhwo</a:t>
            </a:r>
            <a:endParaRPr/>
          </a:p>
        </p:txBody>
      </p:sp>
      <p:pic>
        <p:nvPicPr>
          <p:cNvPr id="525" name="Google Shape;525;p68"/>
          <p:cNvPicPr preferRelativeResize="0"/>
          <p:nvPr/>
        </p:nvPicPr>
        <p:blipFill>
          <a:blip r:embed="rId3">
            <a:alphaModFix/>
          </a:blip>
          <a:stretch>
            <a:fillRect/>
          </a:stretch>
        </p:blipFill>
        <p:spPr>
          <a:xfrm>
            <a:off x="514350" y="1041475"/>
            <a:ext cx="5028275" cy="4775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69"/>
          <p:cNvPicPr preferRelativeResize="0"/>
          <p:nvPr/>
        </p:nvPicPr>
        <p:blipFill>
          <a:blip r:embed="rId3">
            <a:alphaModFix/>
          </a:blip>
          <a:stretch>
            <a:fillRect/>
          </a:stretch>
        </p:blipFill>
        <p:spPr>
          <a:xfrm>
            <a:off x="1969575" y="920050"/>
            <a:ext cx="7979274" cy="4895250"/>
          </a:xfrm>
          <a:prstGeom prst="rect">
            <a:avLst/>
          </a:prstGeom>
          <a:noFill/>
          <a:ln>
            <a:noFill/>
          </a:ln>
        </p:spPr>
      </p:pic>
      <p:sp>
        <p:nvSpPr>
          <p:cNvPr id="532" name="Google Shape;532;p69"/>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 process of continuous improvement</a:t>
            </a:r>
            <a:endParaRPr/>
          </a:p>
        </p:txBody>
      </p:sp>
      <p:sp>
        <p:nvSpPr>
          <p:cNvPr id="533" name="Google Shape;533;p69"/>
          <p:cNvSpPr txBox="1"/>
          <p:nvPr/>
        </p:nvSpPr>
        <p:spPr>
          <a:xfrm>
            <a:off x="242750" y="5893775"/>
            <a:ext cx="6204600" cy="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hlink"/>
                </a:solidFill>
                <a:hlinkClick r:id="rId4"/>
              </a:rPr>
              <a:t>Safety Risk Management | EASA</a:t>
            </a:r>
            <a:endParaRPr sz="2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0"/>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More Science (for those interested)</a:t>
            </a:r>
            <a:endParaRPr/>
          </a:p>
        </p:txBody>
      </p:sp>
      <p:sp>
        <p:nvSpPr>
          <p:cNvPr id="540" name="Google Shape;540;p70"/>
          <p:cNvSpPr txBox="1"/>
          <p:nvPr/>
        </p:nvSpPr>
        <p:spPr>
          <a:xfrm>
            <a:off x="5835300" y="5731475"/>
            <a:ext cx="5240400" cy="5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https://www.youtube.com/watch?v=uBnRbkTGEjs&amp;feature=youtu.be</a:t>
            </a:r>
            <a:endParaRPr sz="1700"/>
          </a:p>
        </p:txBody>
      </p:sp>
      <p:pic>
        <p:nvPicPr>
          <p:cNvPr id="541" name="Google Shape;541;p70"/>
          <p:cNvPicPr preferRelativeResize="0"/>
          <p:nvPr/>
        </p:nvPicPr>
        <p:blipFill>
          <a:blip r:embed="rId4">
            <a:alphaModFix/>
          </a:blip>
          <a:stretch>
            <a:fillRect/>
          </a:stretch>
        </p:blipFill>
        <p:spPr>
          <a:xfrm>
            <a:off x="415638" y="1070325"/>
            <a:ext cx="5038725" cy="3619500"/>
          </a:xfrm>
          <a:prstGeom prst="rect">
            <a:avLst/>
          </a:prstGeom>
          <a:noFill/>
          <a:ln>
            <a:noFill/>
          </a:ln>
        </p:spPr>
      </p:pic>
      <p:pic>
        <p:nvPicPr>
          <p:cNvPr id="542" name="Google Shape;542;p70" descr="UC Santa Barbara's interdisciplinary COVID-19 Webinar, April 14, 2020. Dr. Carolina Arias Gonzales &amp; Dr. Lynn Fitzgibbons discuss &quot;SARS-CoV2: The Virus and the Disease.&quot; With introduction from Professors Ambuj Singh and Joe Walther, and Chancellor Henry Yang. Sponsored by UCSB's Interdisciplinary Research Centers, NOVIM, and Cottage Health." title="UCSB Spring 2020 Seminar on the COVID 19 Crisis, Webinar #1">
            <a:hlinkClick r:id="rId5"/>
          </p:cNvPr>
          <p:cNvPicPr preferRelativeResize="0"/>
          <p:nvPr/>
        </p:nvPicPr>
        <p:blipFill>
          <a:blip r:embed="rId6">
            <a:alphaModFix/>
          </a:blip>
          <a:stretch>
            <a:fillRect/>
          </a:stretch>
        </p:blipFill>
        <p:spPr>
          <a:xfrm>
            <a:off x="5835300" y="2571750"/>
            <a:ext cx="6193000" cy="3226475"/>
          </a:xfrm>
          <a:prstGeom prst="rect">
            <a:avLst/>
          </a:prstGeom>
          <a:noFill/>
          <a:ln>
            <a:noFill/>
          </a:ln>
        </p:spPr>
      </p:pic>
      <p:pic>
        <p:nvPicPr>
          <p:cNvPr id="543" name="Google Shape;543;p70"/>
          <p:cNvPicPr preferRelativeResize="0"/>
          <p:nvPr/>
        </p:nvPicPr>
        <p:blipFill>
          <a:blip r:embed="rId7">
            <a:alphaModFix/>
          </a:blip>
          <a:stretch>
            <a:fillRect/>
          </a:stretch>
        </p:blipFill>
        <p:spPr>
          <a:xfrm>
            <a:off x="6606899" y="1070325"/>
            <a:ext cx="5038726" cy="145094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1"/>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Recommended reading and UCSB Documentation </a:t>
            </a:r>
            <a:endParaRPr/>
          </a:p>
        </p:txBody>
      </p:sp>
      <p:sp>
        <p:nvSpPr>
          <p:cNvPr id="550" name="Google Shape;550;p71"/>
          <p:cNvSpPr txBox="1">
            <a:spLocks noGrp="1"/>
          </p:cNvSpPr>
          <p:nvPr>
            <p:ph type="body" idx="1"/>
          </p:nvPr>
        </p:nvSpPr>
        <p:spPr>
          <a:xfrm>
            <a:off x="415650" y="1062612"/>
            <a:ext cx="11360700" cy="5002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Recommended Reading:</a:t>
            </a:r>
            <a:endParaRPr/>
          </a:p>
          <a:p>
            <a:pPr marL="457200" lvl="0" indent="0" algn="l" rtl="0">
              <a:spcBef>
                <a:spcPts val="1000"/>
              </a:spcBef>
              <a:spcAft>
                <a:spcPts val="0"/>
              </a:spcAft>
              <a:buNone/>
            </a:pPr>
            <a:endParaRPr/>
          </a:p>
          <a:p>
            <a:pPr marL="457200" lvl="0" indent="-406400" algn="l" rtl="0">
              <a:spcBef>
                <a:spcPts val="1000"/>
              </a:spcBef>
              <a:spcAft>
                <a:spcPts val="0"/>
              </a:spcAft>
              <a:buSzPts val="2800"/>
              <a:buChar char="•"/>
            </a:pPr>
            <a:r>
              <a:rPr lang="en-US" u="sng">
                <a:solidFill>
                  <a:schemeClr val="hlink"/>
                </a:solidFill>
                <a:hlinkClick r:id="rId3"/>
              </a:rPr>
              <a:t>Amid the Coronavirus Crisis, a Regimen for Reëntry</a:t>
            </a:r>
            <a:endParaRPr/>
          </a:p>
          <a:p>
            <a:pPr marL="457200" lvl="0" indent="0" algn="l" rtl="0">
              <a:spcBef>
                <a:spcPts val="1000"/>
              </a:spcBef>
              <a:spcAft>
                <a:spcPts val="0"/>
              </a:spcAft>
              <a:buNone/>
            </a:pPr>
            <a:r>
              <a:rPr lang="en-US"/>
              <a:t>Strongly recommended.</a:t>
            </a:r>
            <a:endParaRPr/>
          </a:p>
          <a:p>
            <a:pPr marL="457200" lvl="0" indent="0" algn="l" rtl="0">
              <a:spcBef>
                <a:spcPts val="1000"/>
              </a:spcBef>
              <a:spcAft>
                <a:spcPts val="0"/>
              </a:spcAft>
              <a:buNone/>
            </a:pPr>
            <a:endParaRPr/>
          </a:p>
          <a:p>
            <a:pPr marL="457200" lvl="0" indent="-406400" algn="l" rtl="0">
              <a:spcBef>
                <a:spcPts val="1000"/>
              </a:spcBef>
              <a:spcAft>
                <a:spcPts val="0"/>
              </a:spcAft>
              <a:buSzPts val="2800"/>
              <a:buChar char="•"/>
            </a:pPr>
            <a:r>
              <a:rPr lang="en-US" u="sng">
                <a:solidFill>
                  <a:schemeClr val="hlink"/>
                </a:solidFill>
                <a:hlinkClick r:id="rId4"/>
              </a:rPr>
              <a:t>The CIDRAP Viewpoint</a:t>
            </a:r>
            <a:r>
              <a:rPr lang="en-US"/>
              <a:t>:  </a:t>
            </a:r>
            <a:endParaRPr/>
          </a:p>
          <a:p>
            <a:pPr marL="1828800" lvl="3" indent="-342900" algn="l" rtl="0">
              <a:spcBef>
                <a:spcPts val="0"/>
              </a:spcBef>
              <a:spcAft>
                <a:spcPts val="0"/>
              </a:spcAft>
              <a:buSzPts val="1800"/>
              <a:buChar char="•"/>
            </a:pPr>
            <a:r>
              <a:rPr lang="en-US"/>
              <a:t>The Future of the COVID-19 Pandemic: Lessons learned from Pandemic Influenza</a:t>
            </a:r>
            <a:endParaRPr/>
          </a:p>
          <a:p>
            <a:pPr marL="457200" lvl="0" indent="0" algn="l" rtl="0">
              <a:spcBef>
                <a:spcPts val="1000"/>
              </a:spcBef>
              <a:spcAft>
                <a:spcPts val="0"/>
              </a:spcAft>
              <a:buNone/>
            </a:pPr>
            <a:endParaRPr/>
          </a:p>
          <a:p>
            <a:pPr marL="457200" lvl="0" indent="-406400" algn="l" rtl="0">
              <a:spcBef>
                <a:spcPts val="1000"/>
              </a:spcBef>
              <a:spcAft>
                <a:spcPts val="0"/>
              </a:spcAft>
              <a:buSzPts val="2800"/>
              <a:buChar char="•"/>
            </a:pPr>
            <a:r>
              <a:rPr lang="en-US" sz="2100" u="sng">
                <a:solidFill>
                  <a:schemeClr val="hlink"/>
                </a:solidFill>
                <a:hlinkClick r:id="rId5"/>
              </a:rPr>
              <a:t>Chop Wood Carry Water: How to Fall In Love With the Process of Becoming Great</a:t>
            </a:r>
            <a:r>
              <a:rPr lang="en-US"/>
              <a:t>	</a:t>
            </a:r>
            <a:endParaRPr/>
          </a:p>
          <a:p>
            <a:pPr marL="0" lvl="0" indent="0" algn="l" rtl="0">
              <a:spcBef>
                <a:spcPts val="1000"/>
              </a:spcBef>
              <a:spcAft>
                <a:spcPts val="0"/>
              </a:spcAft>
              <a:buNone/>
            </a:pPr>
            <a:endParaRPr/>
          </a:p>
        </p:txBody>
      </p:sp>
      <p:sp>
        <p:nvSpPr>
          <p:cNvPr id="551" name="Google Shape;551;p7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2"/>
          <p:cNvSpPr txBox="1">
            <a:spLocks noGrp="1"/>
          </p:cNvSpPr>
          <p:nvPr>
            <p:ph type="title"/>
          </p:nvPr>
        </p:nvSpPr>
        <p:spPr>
          <a:xfrm>
            <a:off x="831851" y="2633824"/>
            <a:ext cx="10515600" cy="11544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Clr>
                <a:schemeClr val="dk1"/>
              </a:buClr>
              <a:buSzPts val="1100"/>
              <a:buFont typeface="Arial"/>
              <a:buNone/>
            </a:pPr>
            <a:r>
              <a:rPr lang="en-US" sz="3200" b="0"/>
              <a:t>And from Student Health Services to the </a:t>
            </a:r>
            <a:endParaRPr sz="3200" b="0"/>
          </a:p>
          <a:p>
            <a:pPr marL="0" lvl="0" indent="0" algn="l" rtl="0">
              <a:spcBef>
                <a:spcPts val="1000"/>
              </a:spcBef>
              <a:spcAft>
                <a:spcPts val="0"/>
              </a:spcAft>
              <a:buNone/>
            </a:pPr>
            <a:r>
              <a:rPr lang="en-US" sz="3200" b="0"/>
              <a:t>UC Santa Barbara Community ...</a:t>
            </a:r>
            <a:endParaRPr sz="4000"/>
          </a:p>
        </p:txBody>
      </p:sp>
      <p:sp>
        <p:nvSpPr>
          <p:cNvPr id="558" name="Google Shape;558;p72"/>
          <p:cNvSpPr txBox="1">
            <a:spLocks noGrp="1"/>
          </p:cNvSpPr>
          <p:nvPr>
            <p:ph type="body" idx="1"/>
          </p:nvPr>
        </p:nvSpPr>
        <p:spPr>
          <a:xfrm>
            <a:off x="831851" y="5275269"/>
            <a:ext cx="10515600" cy="1035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7"/>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Studies of COVID-19 vs. other infectious diseases</a:t>
            </a:r>
            <a:endParaRPr/>
          </a:p>
        </p:txBody>
      </p:sp>
      <p:sp>
        <p:nvSpPr>
          <p:cNvPr id="186" name="Google Shape;186;p37"/>
          <p:cNvSpPr txBox="1">
            <a:spLocks noGrp="1"/>
          </p:cNvSpPr>
          <p:nvPr>
            <p:ph type="body" idx="1"/>
          </p:nvPr>
        </p:nvSpPr>
        <p:spPr>
          <a:xfrm>
            <a:off x="4522008" y="1031496"/>
            <a:ext cx="7477200" cy="2119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300" b="1"/>
              <a:t>COVID-19</a:t>
            </a:r>
            <a:endParaRPr sz="1300" b="1"/>
          </a:p>
          <a:p>
            <a:pPr marL="609600" lvl="0" indent="-387350" algn="l" rtl="0">
              <a:spcBef>
                <a:spcPts val="1000"/>
              </a:spcBef>
              <a:spcAft>
                <a:spcPts val="0"/>
              </a:spcAft>
              <a:buSzPts val="1300"/>
              <a:buChar char="•"/>
            </a:pPr>
            <a:r>
              <a:rPr lang="en-US" sz="1300"/>
              <a:t>44% (25-69%) of secondary cases were infected during pre-or asymptomatic range </a:t>
            </a:r>
            <a:r>
              <a:rPr lang="en-US" sz="1300" u="sng">
                <a:solidFill>
                  <a:schemeClr val="hlink"/>
                </a:solidFill>
                <a:hlinkClick r:id="rId3"/>
              </a:rPr>
              <a:t>https://www.nature.com/articles/s41591-020-0869-5</a:t>
            </a:r>
            <a:endParaRPr sz="1300"/>
          </a:p>
          <a:p>
            <a:pPr marL="609600" lvl="0" indent="-387350" algn="l" rtl="0">
              <a:spcBef>
                <a:spcPts val="0"/>
              </a:spcBef>
              <a:spcAft>
                <a:spcPts val="0"/>
              </a:spcAft>
              <a:buSzPts val="1300"/>
              <a:buChar char="•"/>
            </a:pPr>
            <a:r>
              <a:rPr lang="en-US" sz="1300"/>
              <a:t>46% (21-46%) infected during pre- or asymptomatic range </a:t>
            </a:r>
            <a:r>
              <a:rPr lang="en-US" sz="1300" u="sng">
                <a:solidFill>
                  <a:schemeClr val="hlink"/>
                </a:solidFill>
                <a:hlinkClick r:id="rId4"/>
              </a:rPr>
              <a:t>https://wellcomeopenresearch.org/articles/5-58</a:t>
            </a:r>
            <a:endParaRPr sz="1300"/>
          </a:p>
          <a:p>
            <a:pPr marL="609600" lvl="0" indent="-387350" algn="l" rtl="0">
              <a:spcBef>
                <a:spcPts val="0"/>
              </a:spcBef>
              <a:spcAft>
                <a:spcPts val="0"/>
              </a:spcAft>
              <a:buSzPts val="1300"/>
              <a:buChar char="•"/>
            </a:pPr>
            <a:r>
              <a:rPr lang="en-US" sz="1300"/>
              <a:t>48% (32-67%) infected during pre- or asymptomatic range </a:t>
            </a:r>
            <a:r>
              <a:rPr lang="en-US" sz="1300" u="sng">
                <a:solidFill>
                  <a:schemeClr val="hlink"/>
                </a:solidFill>
                <a:hlinkClick r:id="rId5"/>
              </a:rPr>
              <a:t>https://www.medrxiv.org/content/10.1101/2020.03.05.20031815v1.full.pdf</a:t>
            </a:r>
            <a:endParaRPr sz="1300"/>
          </a:p>
        </p:txBody>
      </p:sp>
      <p:pic>
        <p:nvPicPr>
          <p:cNvPr id="187" name="Google Shape;187;p37"/>
          <p:cNvPicPr preferRelativeResize="0"/>
          <p:nvPr/>
        </p:nvPicPr>
        <p:blipFill>
          <a:blip r:embed="rId6">
            <a:alphaModFix/>
          </a:blip>
          <a:stretch>
            <a:fillRect/>
          </a:stretch>
        </p:blipFill>
        <p:spPr>
          <a:xfrm>
            <a:off x="191300" y="1031500"/>
            <a:ext cx="4369600" cy="1458976"/>
          </a:xfrm>
          <a:prstGeom prst="rect">
            <a:avLst/>
          </a:prstGeom>
          <a:noFill/>
          <a:ln>
            <a:noFill/>
          </a:ln>
        </p:spPr>
      </p:pic>
      <p:pic>
        <p:nvPicPr>
          <p:cNvPr id="188" name="Google Shape;188;p37"/>
          <p:cNvPicPr preferRelativeResize="0"/>
          <p:nvPr/>
        </p:nvPicPr>
        <p:blipFill>
          <a:blip r:embed="rId7">
            <a:alphaModFix/>
          </a:blip>
          <a:stretch>
            <a:fillRect/>
          </a:stretch>
        </p:blipFill>
        <p:spPr>
          <a:xfrm>
            <a:off x="191300" y="3837600"/>
            <a:ext cx="4122226" cy="2547074"/>
          </a:xfrm>
          <a:prstGeom prst="rect">
            <a:avLst/>
          </a:prstGeom>
          <a:noFill/>
          <a:ln>
            <a:noFill/>
          </a:ln>
        </p:spPr>
      </p:pic>
      <p:pic>
        <p:nvPicPr>
          <p:cNvPr id="189" name="Google Shape;189;p37"/>
          <p:cNvPicPr preferRelativeResize="0"/>
          <p:nvPr/>
        </p:nvPicPr>
        <p:blipFill>
          <a:blip r:embed="rId8">
            <a:alphaModFix/>
          </a:blip>
          <a:stretch>
            <a:fillRect/>
          </a:stretch>
        </p:blipFill>
        <p:spPr>
          <a:xfrm>
            <a:off x="4248525" y="3774525"/>
            <a:ext cx="4122225" cy="2603300"/>
          </a:xfrm>
          <a:prstGeom prst="rect">
            <a:avLst/>
          </a:prstGeom>
          <a:noFill/>
          <a:ln>
            <a:noFill/>
          </a:ln>
        </p:spPr>
      </p:pic>
      <p:pic>
        <p:nvPicPr>
          <p:cNvPr id="190" name="Google Shape;190;p37"/>
          <p:cNvPicPr preferRelativeResize="0"/>
          <p:nvPr/>
        </p:nvPicPr>
        <p:blipFill>
          <a:blip r:embed="rId9">
            <a:alphaModFix/>
          </a:blip>
          <a:stretch>
            <a:fillRect/>
          </a:stretch>
        </p:blipFill>
        <p:spPr>
          <a:xfrm>
            <a:off x="8287685" y="3914175"/>
            <a:ext cx="3293040" cy="2463650"/>
          </a:xfrm>
          <a:prstGeom prst="rect">
            <a:avLst/>
          </a:prstGeom>
          <a:noFill/>
          <a:ln w="9525" cap="flat" cmpd="sng">
            <a:solidFill>
              <a:srgbClr val="FF0000"/>
            </a:solidFill>
            <a:prstDash val="solid"/>
            <a:round/>
            <a:headEnd type="none" w="sm" len="sm"/>
            <a:tailEnd type="none" w="sm" len="sm"/>
          </a:ln>
        </p:spPr>
      </p:pic>
      <p:sp>
        <p:nvSpPr>
          <p:cNvPr id="191" name="Google Shape;191;p37"/>
          <p:cNvSpPr txBox="1"/>
          <p:nvPr/>
        </p:nvSpPr>
        <p:spPr>
          <a:xfrm>
            <a:off x="304525" y="3172958"/>
            <a:ext cx="1595700" cy="512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SARS 2003</a:t>
            </a:r>
            <a:endParaRPr sz="1900" b="1"/>
          </a:p>
        </p:txBody>
      </p:sp>
      <p:sp>
        <p:nvSpPr>
          <p:cNvPr id="192" name="Google Shape;192;p37"/>
          <p:cNvSpPr txBox="1"/>
          <p:nvPr/>
        </p:nvSpPr>
        <p:spPr>
          <a:xfrm>
            <a:off x="4313525" y="3262433"/>
            <a:ext cx="3764400" cy="512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Seasonal Influenza</a:t>
            </a:r>
            <a:endParaRPr sz="1900" b="1"/>
          </a:p>
        </p:txBody>
      </p:sp>
      <p:sp>
        <p:nvSpPr>
          <p:cNvPr id="193" name="Google Shape;193;p37"/>
          <p:cNvSpPr txBox="1"/>
          <p:nvPr/>
        </p:nvSpPr>
        <p:spPr>
          <a:xfrm>
            <a:off x="8523125" y="3057508"/>
            <a:ext cx="3057600" cy="512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t>COVID-19 </a:t>
            </a:r>
            <a:r>
              <a:rPr lang="en-US" sz="1900"/>
              <a:t>Viral Shedding (infectiousness)</a:t>
            </a:r>
            <a:endParaRPr sz="1900"/>
          </a:p>
        </p:txBody>
      </p:sp>
      <p:sp>
        <p:nvSpPr>
          <p:cNvPr id="194" name="Google Shape;194;p37"/>
          <p:cNvSpPr txBox="1"/>
          <p:nvPr/>
        </p:nvSpPr>
        <p:spPr>
          <a:xfrm>
            <a:off x="9605700" y="3837604"/>
            <a:ext cx="2357700" cy="1607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a:t>Incubation period: 2-10 days</a:t>
            </a:r>
            <a:endParaRPr sz="1100"/>
          </a:p>
          <a:p>
            <a:pPr marL="0" lvl="0" indent="0" algn="l" rtl="0">
              <a:spcBef>
                <a:spcPts val="0"/>
              </a:spcBef>
              <a:spcAft>
                <a:spcPts val="0"/>
              </a:spcAft>
              <a:buNone/>
            </a:pPr>
            <a:r>
              <a:rPr lang="en-US" sz="1100"/>
              <a:t>Serial interval: 2-10 days</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US" sz="1100"/>
              <a:t>Start: ~2 days before onset</a:t>
            </a:r>
            <a:endParaRPr sz="1100"/>
          </a:p>
          <a:p>
            <a:pPr marL="0" lvl="0" indent="0" algn="l" rtl="0">
              <a:spcBef>
                <a:spcPts val="0"/>
              </a:spcBef>
              <a:spcAft>
                <a:spcPts val="0"/>
              </a:spcAft>
              <a:buNone/>
            </a:pPr>
            <a:r>
              <a:rPr lang="en-US" sz="1100"/>
              <a:t>  Peak: ~1 day before onset </a:t>
            </a:r>
            <a:endParaRPr sz="1100"/>
          </a:p>
          <a:p>
            <a:pPr marL="0" lvl="0" indent="0" algn="l" rtl="0">
              <a:spcBef>
                <a:spcPts val="0"/>
              </a:spcBef>
              <a:spcAft>
                <a:spcPts val="0"/>
              </a:spcAft>
              <a:buNone/>
            </a:pPr>
            <a:r>
              <a:rPr lang="en-US" sz="1100"/>
              <a:t>     End: ~8 days after onset</a:t>
            </a:r>
            <a:endParaRPr sz="1100"/>
          </a:p>
        </p:txBody>
      </p:sp>
      <p:sp>
        <p:nvSpPr>
          <p:cNvPr id="195" name="Google Shape;195;p37"/>
          <p:cNvSpPr txBox="1"/>
          <p:nvPr/>
        </p:nvSpPr>
        <p:spPr>
          <a:xfrm>
            <a:off x="8798733" y="4072667"/>
            <a:ext cx="916800" cy="369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900"/>
              <a:t>COVID-19</a:t>
            </a:r>
            <a:endParaRPr sz="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3"/>
          <p:cNvSpPr txBox="1"/>
          <p:nvPr/>
        </p:nvSpPr>
        <p:spPr>
          <a:xfrm>
            <a:off x="525333" y="230050"/>
            <a:ext cx="27939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800">
                <a:solidFill>
                  <a:srgbClr val="FFFFFF"/>
                </a:solidFill>
                <a:latin typeface="Avenir"/>
                <a:ea typeface="Avenir"/>
                <a:cs typeface="Avenir"/>
                <a:sym typeface="Avenir"/>
              </a:rPr>
              <a:t>MM/DD/YY</a:t>
            </a:r>
            <a:endParaRPr sz="1100">
              <a:solidFill>
                <a:srgbClr val="FFFFFF"/>
              </a:solidFill>
              <a:latin typeface="Avenir"/>
              <a:ea typeface="Avenir"/>
              <a:cs typeface="Avenir"/>
              <a:sym typeface="Avenir"/>
            </a:endParaRPr>
          </a:p>
        </p:txBody>
      </p:sp>
      <p:sp>
        <p:nvSpPr>
          <p:cNvPr id="564" name="Google Shape;564;p73"/>
          <p:cNvSpPr txBox="1">
            <a:spLocks noGrp="1"/>
          </p:cNvSpPr>
          <p:nvPr>
            <p:ph type="title"/>
          </p:nvPr>
        </p:nvSpPr>
        <p:spPr>
          <a:xfrm>
            <a:off x="525333" y="1154300"/>
            <a:ext cx="10200900" cy="45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UCSB Illness &amp; Injury Prevention Plan</a:t>
            </a:r>
            <a:endParaRPr/>
          </a:p>
        </p:txBody>
      </p:sp>
      <p:sp>
        <p:nvSpPr>
          <p:cNvPr id="565" name="Google Shape;565;p73"/>
          <p:cNvSpPr txBox="1">
            <a:spLocks noGrp="1"/>
          </p:cNvSpPr>
          <p:nvPr>
            <p:ph type="subTitle" idx="1"/>
          </p:nvPr>
        </p:nvSpPr>
        <p:spPr>
          <a:xfrm>
            <a:off x="585467" y="1608200"/>
            <a:ext cx="10152300" cy="19653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u="sng">
                <a:solidFill>
                  <a:schemeClr val="lt1"/>
                </a:solidFill>
                <a:highlight>
                  <a:schemeClr val="dk2"/>
                </a:highlight>
                <a:hlinkClick r:id="rId3"/>
              </a:rPr>
              <a:t>https://www.ehs.ucsb.edu/iipp</a:t>
            </a:r>
            <a:endParaRPr>
              <a:solidFill>
                <a:schemeClr val="lt1"/>
              </a:solidFill>
              <a:highlight>
                <a:schemeClr val="dk2"/>
              </a:highlight>
            </a:endParaRPr>
          </a:p>
          <a:p>
            <a:pPr marL="0" lvl="0" indent="0" algn="l" rtl="0">
              <a:spcBef>
                <a:spcPts val="750"/>
              </a:spcBef>
              <a:spcAft>
                <a:spcPts val="0"/>
              </a:spcAft>
              <a:buNone/>
            </a:pPr>
            <a:r>
              <a:rPr lang="en-US" u="sng">
                <a:solidFill>
                  <a:schemeClr val="lt1"/>
                </a:solidFill>
                <a:highlight>
                  <a:schemeClr val="dk2"/>
                </a:highlight>
                <a:hlinkClick r:id="rId4"/>
              </a:rPr>
              <a:t>https://www.ehs.ucsb.edu/dsr</a:t>
            </a:r>
            <a:endParaRPr>
              <a:solidFill>
                <a:schemeClr val="lt1"/>
              </a:solidFill>
              <a:highlight>
                <a:schemeClr val="dk2"/>
              </a:highlight>
            </a:endParaRPr>
          </a:p>
          <a:p>
            <a:pPr marL="0" lvl="0" indent="0" algn="l" rtl="0">
              <a:spcBef>
                <a:spcPts val="750"/>
              </a:spcBef>
              <a:spcAft>
                <a:spcPts val="0"/>
              </a:spcAft>
              <a:buNone/>
            </a:pPr>
            <a:r>
              <a:rPr lang="en-US" u="sng">
                <a:solidFill>
                  <a:srgbClr val="FFFFFF"/>
                </a:solidFill>
                <a:highlight>
                  <a:schemeClr val="dk2"/>
                </a:highlight>
                <a:hlinkClick r:id="rId5"/>
              </a:rPr>
              <a:t>https://www.ehs.ucsb.edu/files/docs/ii/IIPP_Contents.pdf</a:t>
            </a:r>
            <a:endParaRPr>
              <a:solidFill>
                <a:srgbClr val="FFFFFF"/>
              </a:solidFill>
              <a:highlight>
                <a:schemeClr val="dk2"/>
              </a:highlight>
            </a:endParaRPr>
          </a:p>
          <a:p>
            <a:pPr marL="0" lvl="0" indent="0" algn="l" rtl="0">
              <a:spcBef>
                <a:spcPts val="750"/>
              </a:spcBef>
              <a:spcAft>
                <a:spcPts val="0"/>
              </a:spcAft>
              <a:buNone/>
            </a:pPr>
            <a:r>
              <a:rPr lang="en-US" u="sng">
                <a:solidFill>
                  <a:srgbClr val="FFFFFF"/>
                </a:solidFill>
                <a:highlight>
                  <a:schemeClr val="dk2"/>
                </a:highlight>
                <a:hlinkClick r:id="rId6"/>
              </a:rPr>
              <a:t>https://docs.google.com/spreadsheets/d/1FwR1i7CLc4DLX6LOmEr48pAKmJmJ00Dl_XyErte3AYk/edit#gid=0</a:t>
            </a:r>
            <a:endParaRPr>
              <a:solidFill>
                <a:srgbClr val="FFFFFF"/>
              </a:solidFill>
              <a:highlight>
                <a:schemeClr val="dk2"/>
              </a:highlight>
            </a:endParaRPr>
          </a:p>
          <a:p>
            <a:pPr marL="0" lvl="0" indent="0" algn="l" rtl="0">
              <a:spcBef>
                <a:spcPts val="750"/>
              </a:spcBef>
              <a:spcAft>
                <a:spcPts val="0"/>
              </a:spcAft>
              <a:buNone/>
            </a:pPr>
            <a:endParaRPr/>
          </a:p>
        </p:txBody>
      </p:sp>
      <p:sp>
        <p:nvSpPr>
          <p:cNvPr id="566" name="Google Shape;566;p73"/>
          <p:cNvSpPr txBox="1"/>
          <p:nvPr/>
        </p:nvSpPr>
        <p:spPr>
          <a:xfrm>
            <a:off x="423733" y="6459125"/>
            <a:ext cx="58935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900" i="0" u="none" strike="noStrike" cap="none">
                <a:solidFill>
                  <a:srgbClr val="FFFFFF"/>
                </a:solidFill>
                <a:latin typeface="Century Gothic"/>
                <a:ea typeface="Century Gothic"/>
                <a:cs typeface="Century Gothic"/>
                <a:sym typeface="Century Gothic"/>
              </a:rPr>
              <a:t>Office/Department/Division Name</a:t>
            </a:r>
            <a:endParaRPr sz="900">
              <a:solidFill>
                <a:srgbClr val="FFFFFF"/>
              </a:solidFill>
              <a:latin typeface="Century Gothic"/>
              <a:ea typeface="Century Gothic"/>
              <a:cs typeface="Century Gothic"/>
              <a:sym typeface="Century Gothic"/>
            </a:endParaRPr>
          </a:p>
        </p:txBody>
      </p:sp>
      <p:sp>
        <p:nvSpPr>
          <p:cNvPr id="567" name="Google Shape;567;p73"/>
          <p:cNvSpPr txBox="1"/>
          <p:nvPr/>
        </p:nvSpPr>
        <p:spPr>
          <a:xfrm>
            <a:off x="3198667" y="2747325"/>
            <a:ext cx="5453100" cy="3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568" name="Google Shape;568;p73"/>
          <p:cNvPicPr preferRelativeResize="0"/>
          <p:nvPr/>
        </p:nvPicPr>
        <p:blipFill>
          <a:blip r:embed="rId7">
            <a:alphaModFix/>
          </a:blip>
          <a:stretch>
            <a:fillRect/>
          </a:stretch>
        </p:blipFill>
        <p:spPr>
          <a:xfrm>
            <a:off x="4264667" y="3918805"/>
            <a:ext cx="2095500" cy="27105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2"/>
        <p:cNvGrpSpPr/>
        <p:nvPr/>
      </p:nvGrpSpPr>
      <p:grpSpPr>
        <a:xfrm>
          <a:off x="0" y="0"/>
          <a:ext cx="0" cy="0"/>
          <a:chOff x="0" y="0"/>
          <a:chExt cx="0" cy="0"/>
        </a:xfrm>
      </p:grpSpPr>
      <p:sp>
        <p:nvSpPr>
          <p:cNvPr id="573" name="Google Shape;573;p74"/>
          <p:cNvSpPr txBox="1">
            <a:spLocks noGrp="1"/>
          </p:cNvSpPr>
          <p:nvPr>
            <p:ph type="title"/>
          </p:nvPr>
        </p:nvSpPr>
        <p:spPr>
          <a:xfrm>
            <a:off x="526469" y="365126"/>
            <a:ext cx="11106900" cy="46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UCSB PRINCIPLES OF COMMUNITY</a:t>
            </a:r>
            <a:endParaRPr/>
          </a:p>
        </p:txBody>
      </p:sp>
      <p:sp>
        <p:nvSpPr>
          <p:cNvPr id="574" name="Google Shape;574;p74"/>
          <p:cNvSpPr txBox="1">
            <a:spLocks noGrp="1"/>
          </p:cNvSpPr>
          <p:nvPr>
            <p:ph type="body" idx="1"/>
          </p:nvPr>
        </p:nvSpPr>
        <p:spPr>
          <a:xfrm>
            <a:off x="787433" y="2726674"/>
            <a:ext cx="10903200" cy="8676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a:t>REVIEW: </a:t>
            </a:r>
            <a:endParaRPr/>
          </a:p>
          <a:p>
            <a:pPr marL="0" lvl="0" indent="0" algn="l" rtl="0">
              <a:spcBef>
                <a:spcPts val="750"/>
              </a:spcBef>
              <a:spcAft>
                <a:spcPts val="0"/>
              </a:spcAft>
              <a:buNone/>
            </a:pPr>
            <a:r>
              <a:rPr lang="en-US" u="sng">
                <a:solidFill>
                  <a:schemeClr val="hlink"/>
                </a:solidFill>
                <a:hlinkClick r:id="rId3"/>
              </a:rPr>
              <a:t>https://diversity.ucsb.edu/about/principles-of-community</a:t>
            </a:r>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sp>
        <p:nvSpPr>
          <p:cNvPr id="575" name="Google Shape;575;p74"/>
          <p:cNvSpPr txBox="1">
            <a:spLocks noGrp="1"/>
          </p:cNvSpPr>
          <p:nvPr>
            <p:ph type="title" idx="2"/>
          </p:nvPr>
        </p:nvSpPr>
        <p:spPr>
          <a:xfrm>
            <a:off x="787433" y="1222375"/>
            <a:ext cx="9747600" cy="131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Personal and professional accountability to these campus expectations will contribute to the health, safety and wellbeing of our entire campus community.</a:t>
            </a:r>
            <a:endParaRPr/>
          </a:p>
          <a:p>
            <a:pPr marL="0" lvl="0" indent="0" algn="l" rtl="0">
              <a:spcBef>
                <a:spcPts val="0"/>
              </a:spcBef>
              <a:spcAft>
                <a:spcPts val="0"/>
              </a:spcAft>
              <a:buNone/>
            </a:pPr>
            <a:endParaRPr/>
          </a:p>
        </p:txBody>
      </p:sp>
      <p:sp>
        <p:nvSpPr>
          <p:cNvPr id="576" name="Google Shape;576;p74"/>
          <p:cNvSpPr txBox="1"/>
          <p:nvPr/>
        </p:nvSpPr>
        <p:spPr>
          <a:xfrm>
            <a:off x="4489367" y="3697525"/>
            <a:ext cx="3966000" cy="30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577" name="Google Shape;577;p74"/>
          <p:cNvPicPr preferRelativeResize="0"/>
          <p:nvPr/>
        </p:nvPicPr>
        <p:blipFill>
          <a:blip r:embed="rId4">
            <a:alphaModFix/>
          </a:blip>
          <a:stretch>
            <a:fillRect/>
          </a:stretch>
        </p:blipFill>
        <p:spPr>
          <a:xfrm>
            <a:off x="4180267" y="4138225"/>
            <a:ext cx="2873600" cy="2155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5"/>
          <p:cNvSpPr txBox="1">
            <a:spLocks noGrp="1"/>
          </p:cNvSpPr>
          <p:nvPr>
            <p:ph type="title"/>
          </p:nvPr>
        </p:nvSpPr>
        <p:spPr>
          <a:xfrm flipH="1">
            <a:off x="995500" y="371900"/>
            <a:ext cx="10200900" cy="4757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a:solidFill>
                  <a:schemeClr val="dk2"/>
                </a:solidFill>
              </a:rPr>
              <a:t>ASSESSMENT &amp; MITIGATION RESOURCES</a:t>
            </a:r>
            <a:endParaRPr sz="3000">
              <a:solidFill>
                <a:schemeClr val="dk2"/>
              </a:solidFill>
            </a:endParaRPr>
          </a:p>
        </p:txBody>
      </p:sp>
      <p:sp>
        <p:nvSpPr>
          <p:cNvPr id="583" name="Google Shape;583;p75"/>
          <p:cNvSpPr txBox="1">
            <a:spLocks noGrp="1"/>
          </p:cNvSpPr>
          <p:nvPr>
            <p:ph type="subTitle" idx="1"/>
          </p:nvPr>
        </p:nvSpPr>
        <p:spPr>
          <a:xfrm>
            <a:off x="851867" y="1039025"/>
            <a:ext cx="10631100" cy="5701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2400" b="1">
                <a:solidFill>
                  <a:schemeClr val="dk2"/>
                </a:solidFill>
              </a:rPr>
              <a:t>LIFE SCIENCES</a:t>
            </a:r>
            <a:endParaRPr sz="2400" b="1">
              <a:solidFill>
                <a:schemeClr val="dk2"/>
              </a:solidFill>
            </a:endParaRPr>
          </a:p>
          <a:p>
            <a:pPr marL="0" lvl="0" indent="0" algn="l" rtl="0">
              <a:spcBef>
                <a:spcPts val="750"/>
              </a:spcBef>
              <a:spcAft>
                <a:spcPts val="0"/>
              </a:spcAft>
              <a:buNone/>
            </a:pPr>
            <a:endParaRPr sz="2400" b="1">
              <a:solidFill>
                <a:schemeClr val="dk2"/>
              </a:solidFill>
            </a:endParaRPr>
          </a:p>
          <a:p>
            <a:pPr marL="0" lvl="0" indent="0" algn="l" rtl="0">
              <a:lnSpc>
                <a:spcPct val="115000"/>
              </a:lnSpc>
              <a:spcBef>
                <a:spcPts val="750"/>
              </a:spcBef>
              <a:spcAft>
                <a:spcPts val="0"/>
              </a:spcAft>
              <a:buNone/>
            </a:pPr>
            <a:r>
              <a:rPr lang="en-US" u="sng">
                <a:solidFill>
                  <a:schemeClr val="dk2"/>
                </a:solidFill>
                <a:hlinkClick r:id="rId3"/>
              </a:rPr>
              <a:t>https://covid19.ca.gov/pdf/guidance-life-sciences.pdf</a:t>
            </a:r>
            <a:endParaRPr>
              <a:solidFill>
                <a:schemeClr val="dk2"/>
              </a:solidFill>
            </a:endParaRPr>
          </a:p>
          <a:p>
            <a:pPr marL="0" lvl="0" indent="0" algn="l" rtl="0">
              <a:lnSpc>
                <a:spcPct val="115000"/>
              </a:lnSpc>
              <a:spcBef>
                <a:spcPts val="750"/>
              </a:spcBef>
              <a:spcAft>
                <a:spcPts val="0"/>
              </a:spcAft>
              <a:buNone/>
            </a:pPr>
            <a:r>
              <a:rPr lang="en-US" u="sng">
                <a:solidFill>
                  <a:schemeClr val="dk2"/>
                </a:solidFill>
                <a:hlinkClick r:id="rId4"/>
              </a:rPr>
              <a:t>https://covid19.ca.gov/pdf/checklist-life-sciences.pdf</a:t>
            </a:r>
            <a:endParaRPr>
              <a:solidFill>
                <a:schemeClr val="dk2"/>
              </a:solidFill>
            </a:endParaRPr>
          </a:p>
          <a:p>
            <a:pPr marL="0" lvl="0" indent="0" algn="l" rtl="0">
              <a:lnSpc>
                <a:spcPct val="115000"/>
              </a:lnSpc>
              <a:spcBef>
                <a:spcPts val="750"/>
              </a:spcBef>
              <a:spcAft>
                <a:spcPts val="0"/>
              </a:spcAft>
              <a:buNone/>
            </a:pPr>
            <a:r>
              <a:rPr lang="en-US" u="sng">
                <a:solidFill>
                  <a:schemeClr val="dk2"/>
                </a:solidFill>
                <a:hlinkClick r:id="rId5"/>
              </a:rPr>
              <a:t>https://recoverysbc.org/wp-content/uploads/2020/05/Life-Sciences-v4.pdf</a:t>
            </a:r>
            <a:endParaRPr>
              <a:solidFill>
                <a:schemeClr val="dk2"/>
              </a:solidFill>
            </a:endParaRPr>
          </a:p>
          <a:p>
            <a:pPr marL="0" lvl="0" indent="0" algn="l" rtl="0">
              <a:spcBef>
                <a:spcPts val="750"/>
              </a:spcBef>
              <a:spcAft>
                <a:spcPts val="0"/>
              </a:spcAft>
              <a:buNone/>
            </a:pPr>
            <a:endParaRPr>
              <a:solidFill>
                <a:schemeClr val="dk2"/>
              </a:solidFill>
            </a:endParaRPr>
          </a:p>
          <a:p>
            <a:pPr marL="0" lvl="0" indent="0" algn="l" rtl="0">
              <a:spcBef>
                <a:spcPts val="0"/>
              </a:spcBef>
              <a:spcAft>
                <a:spcPts val="0"/>
              </a:spcAft>
              <a:buNone/>
            </a:pPr>
            <a:r>
              <a:rPr lang="en-US" sz="2400" b="1">
                <a:solidFill>
                  <a:schemeClr val="dk2"/>
                </a:solidFill>
              </a:rPr>
              <a:t>OFFICE SPACES</a:t>
            </a:r>
            <a:endParaRPr sz="2400" b="1">
              <a:solidFill>
                <a:schemeClr val="dk2"/>
              </a:solidFill>
            </a:endParaRPr>
          </a:p>
          <a:p>
            <a:pPr marL="0" lvl="0" indent="0" algn="l" rtl="0">
              <a:spcBef>
                <a:spcPts val="0"/>
              </a:spcBef>
              <a:spcAft>
                <a:spcPts val="0"/>
              </a:spcAft>
              <a:buClr>
                <a:schemeClr val="dk1"/>
              </a:buClr>
              <a:buSzPts val="1100"/>
              <a:buFont typeface="Arial"/>
              <a:buNone/>
            </a:pPr>
            <a:endParaRPr sz="2400" b="1">
              <a:solidFill>
                <a:schemeClr val="dk2"/>
              </a:solidFill>
            </a:endParaRPr>
          </a:p>
          <a:p>
            <a:pPr marL="0" lvl="0" indent="0" algn="l" rtl="0">
              <a:lnSpc>
                <a:spcPct val="150000"/>
              </a:lnSpc>
              <a:spcBef>
                <a:spcPts val="0"/>
              </a:spcBef>
              <a:spcAft>
                <a:spcPts val="0"/>
              </a:spcAft>
              <a:buClr>
                <a:schemeClr val="dk1"/>
              </a:buClr>
              <a:buSzPts val="1100"/>
              <a:buFont typeface="Arial"/>
              <a:buNone/>
            </a:pPr>
            <a:r>
              <a:rPr lang="en-US" u="sng">
                <a:solidFill>
                  <a:schemeClr val="dk2"/>
                </a:solidFill>
                <a:hlinkClick r:id="rId6"/>
              </a:rPr>
              <a:t>https://covid19.ca.gov/pdf/guidance-office-workspaces.pdf</a:t>
            </a:r>
            <a:endParaRPr>
              <a:solidFill>
                <a:schemeClr val="dk2"/>
              </a:solidFill>
            </a:endParaRPr>
          </a:p>
          <a:p>
            <a:pPr marL="0" lvl="0" indent="0" algn="l" rtl="0">
              <a:lnSpc>
                <a:spcPct val="150000"/>
              </a:lnSpc>
              <a:spcBef>
                <a:spcPts val="0"/>
              </a:spcBef>
              <a:spcAft>
                <a:spcPts val="0"/>
              </a:spcAft>
              <a:buClr>
                <a:schemeClr val="dk1"/>
              </a:buClr>
              <a:buSzPts val="1100"/>
              <a:buFont typeface="Arial"/>
              <a:buNone/>
            </a:pPr>
            <a:r>
              <a:rPr lang="en-US" u="sng">
                <a:solidFill>
                  <a:schemeClr val="dk2"/>
                </a:solidFill>
                <a:hlinkClick r:id="rId7"/>
              </a:rPr>
              <a:t>https://covid19.ca.gov/pdf/checklist-office-workspaces.pdf</a:t>
            </a:r>
            <a:endParaRPr>
              <a:solidFill>
                <a:schemeClr val="dk2"/>
              </a:solidFill>
            </a:endParaRPr>
          </a:p>
          <a:p>
            <a:pPr marL="0" lvl="0" indent="0" algn="l" rtl="0">
              <a:lnSpc>
                <a:spcPct val="150000"/>
              </a:lnSpc>
              <a:spcBef>
                <a:spcPts val="0"/>
              </a:spcBef>
              <a:spcAft>
                <a:spcPts val="0"/>
              </a:spcAft>
              <a:buClr>
                <a:schemeClr val="dk1"/>
              </a:buClr>
              <a:buSzPts val="1100"/>
              <a:buFont typeface="Arial"/>
              <a:buNone/>
            </a:pPr>
            <a:r>
              <a:rPr lang="en-US" u="sng">
                <a:solidFill>
                  <a:schemeClr val="dk2"/>
                </a:solidFill>
                <a:hlinkClick r:id="rId8"/>
              </a:rPr>
              <a:t>https://recoverysbc.org/wp-content/uploads/2020/05/Office-Workspaces-v4.pdf</a:t>
            </a:r>
            <a:endParaRPr>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76"/>
          <p:cNvPicPr preferRelativeResize="0"/>
          <p:nvPr/>
        </p:nvPicPr>
        <p:blipFill>
          <a:blip r:embed="rId3">
            <a:alphaModFix/>
          </a:blip>
          <a:stretch>
            <a:fillRect/>
          </a:stretch>
        </p:blipFill>
        <p:spPr>
          <a:xfrm>
            <a:off x="203200" y="152400"/>
            <a:ext cx="5188175" cy="6533250"/>
          </a:xfrm>
          <a:prstGeom prst="rect">
            <a:avLst/>
          </a:prstGeom>
          <a:noFill/>
          <a:ln>
            <a:noFill/>
          </a:ln>
        </p:spPr>
      </p:pic>
      <p:sp>
        <p:nvSpPr>
          <p:cNvPr id="589" name="Google Shape;589;p76"/>
          <p:cNvSpPr txBox="1"/>
          <p:nvPr/>
        </p:nvSpPr>
        <p:spPr>
          <a:xfrm>
            <a:off x="7450267" y="39400"/>
            <a:ext cx="3999900" cy="8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4"/>
              </a:rPr>
              <a:t>https://www.cdc.gov/coronavirus/2019-ncov/symptoms-testing/symptoms.html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It is important for you to be able to distinguish between what is consistent with an explainable root cause of any  symptoms, i.e. muscles (injury or excessive exercise), headache (history of migraines), cough/congestion (history of allergies, medication side effect). Please discuss these confidentially with your primary care provider for appropriate planning for return to the workplace.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7"/>
          <p:cNvSpPr txBox="1">
            <a:spLocks noGrp="1"/>
          </p:cNvSpPr>
          <p:nvPr>
            <p:ph type="title"/>
          </p:nvPr>
        </p:nvSpPr>
        <p:spPr>
          <a:xfrm>
            <a:off x="526467" y="365125"/>
            <a:ext cx="11106900" cy="111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CAMPUS RESOURCES FOR STUDENTS</a:t>
            </a:r>
            <a:endParaRPr/>
          </a:p>
          <a:p>
            <a:pPr marL="0" lvl="0" indent="0" algn="ctr" rtl="0">
              <a:spcBef>
                <a:spcPts val="0"/>
              </a:spcBef>
              <a:spcAft>
                <a:spcPts val="0"/>
              </a:spcAft>
              <a:buNone/>
            </a:pPr>
            <a:endParaRPr sz="1800">
              <a:solidFill>
                <a:srgbClr val="FF0000"/>
              </a:solidFill>
            </a:endParaRPr>
          </a:p>
          <a:p>
            <a:pPr marL="0" lvl="0" indent="0" algn="ctr" rtl="0">
              <a:spcBef>
                <a:spcPts val="0"/>
              </a:spcBef>
              <a:spcAft>
                <a:spcPts val="0"/>
              </a:spcAft>
              <a:buNone/>
            </a:pPr>
            <a:r>
              <a:rPr lang="en-US" sz="1800">
                <a:solidFill>
                  <a:srgbClr val="FF0000"/>
                </a:solidFill>
              </a:rPr>
              <a:t>(CLICK LINKS)</a:t>
            </a:r>
            <a:endParaRPr sz="1800">
              <a:solidFill>
                <a:srgbClr val="FF0000"/>
              </a:solidFill>
            </a:endParaRPr>
          </a:p>
        </p:txBody>
      </p:sp>
      <p:sp>
        <p:nvSpPr>
          <p:cNvPr id="595" name="Google Shape;595;p77"/>
          <p:cNvSpPr txBox="1">
            <a:spLocks noGrp="1"/>
          </p:cNvSpPr>
          <p:nvPr>
            <p:ph type="title" idx="2"/>
          </p:nvPr>
        </p:nvSpPr>
        <p:spPr>
          <a:xfrm>
            <a:off x="787433" y="1655375"/>
            <a:ext cx="9747600" cy="494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u="sng">
                <a:solidFill>
                  <a:srgbClr val="FF0000"/>
                </a:solidFill>
                <a:hlinkClick r:id="rId3"/>
              </a:rPr>
              <a:t>STUDENT HEALTH SERVICE</a:t>
            </a:r>
            <a:r>
              <a:rPr lang="en-US" sz="2400">
                <a:solidFill>
                  <a:srgbClr val="FF0000"/>
                </a:solidFill>
              </a:rPr>
              <a:t>  (In-person, online, &amp; telehealth service is available during regular business hours)</a:t>
            </a:r>
            <a:endParaRPr sz="2400">
              <a:solidFill>
                <a:srgbClr val="FF0000"/>
              </a:solidFill>
            </a:endParaRPr>
          </a:p>
          <a:p>
            <a:pPr marL="0" lvl="0" indent="0" algn="l" rtl="0">
              <a:spcBef>
                <a:spcPts val="0"/>
              </a:spcBef>
              <a:spcAft>
                <a:spcPts val="0"/>
              </a:spcAft>
              <a:buNone/>
            </a:pPr>
            <a:endParaRPr sz="2400">
              <a:solidFill>
                <a:srgbClr val="FF0000"/>
              </a:solidFill>
            </a:endParaRPr>
          </a:p>
          <a:p>
            <a:pPr marL="0" lvl="0" indent="0" algn="l" rtl="0">
              <a:spcBef>
                <a:spcPts val="0"/>
              </a:spcBef>
              <a:spcAft>
                <a:spcPts val="0"/>
              </a:spcAft>
              <a:buNone/>
            </a:pPr>
            <a:r>
              <a:rPr lang="en-US"/>
              <a:t>APPOINTMENT DESK </a:t>
            </a:r>
            <a:r>
              <a:rPr lang="en-US" u="sng">
                <a:solidFill>
                  <a:schemeClr val="hlink"/>
                </a:solidFill>
                <a:hlinkClick r:id="rId4"/>
              </a:rPr>
              <a:t>QUEUE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5"/>
              </a:rPr>
              <a:t>PATIENT PORTAL GATEWAY</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accent1"/>
                </a:solidFill>
              </a:rPr>
              <a:t>NURSE TRIAGE 805.893.7219</a:t>
            </a:r>
            <a:endParaRPr>
              <a:solidFill>
                <a:schemeClr val="accent1"/>
              </a:solidFill>
            </a:endParaRPr>
          </a:p>
          <a:p>
            <a:pPr marL="0" lvl="0" indent="0" algn="l" rtl="0">
              <a:spcBef>
                <a:spcPts val="0"/>
              </a:spcBef>
              <a:spcAft>
                <a:spcPts val="0"/>
              </a:spcAft>
              <a:buNone/>
            </a:pPr>
            <a:endParaRPr>
              <a:solidFill>
                <a:schemeClr val="accent1"/>
              </a:solidFill>
            </a:endParaRPr>
          </a:p>
          <a:p>
            <a:pPr marL="0" lvl="0" indent="0" algn="l" rtl="0">
              <a:spcBef>
                <a:spcPts val="0"/>
              </a:spcBef>
              <a:spcAft>
                <a:spcPts val="0"/>
              </a:spcAft>
              <a:buNone/>
            </a:pPr>
            <a:r>
              <a:rPr lang="en-US">
                <a:solidFill>
                  <a:schemeClr val="accent1"/>
                </a:solidFill>
              </a:rPr>
              <a:t>INSURANCE ADVISOR </a:t>
            </a:r>
            <a:r>
              <a:rPr lang="en-US" u="sng">
                <a:solidFill>
                  <a:schemeClr val="hlink"/>
                </a:solidFill>
                <a:hlinkClick r:id="rId4"/>
              </a:rPr>
              <a:t>QUEUE </a:t>
            </a:r>
            <a:endParaRPr>
              <a:solidFill>
                <a:schemeClr val="accent1"/>
              </a:solidFill>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6"/>
              </a:rPr>
              <a:t>AFTERHOURS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457200" algn="l" rtl="0">
              <a:spcBef>
                <a:spcPts val="0"/>
              </a:spcBef>
              <a:spcAft>
                <a:spcPts val="0"/>
              </a:spcAft>
              <a:buNone/>
            </a:pPr>
            <a:endParaRPr/>
          </a:p>
          <a:p>
            <a:pPr marL="0" lvl="0" indent="457200" algn="l" rtl="0">
              <a:spcBef>
                <a:spcPts val="0"/>
              </a:spcBef>
              <a:spcAft>
                <a:spcPts val="0"/>
              </a:spcAft>
              <a:buNone/>
            </a:pPr>
            <a:endParaRPr/>
          </a:p>
          <a:p>
            <a:pPr marL="0" lvl="0" indent="457200" algn="l" rtl="0">
              <a:spcBef>
                <a:spcPts val="0"/>
              </a:spcBef>
              <a:spcAft>
                <a:spcPts val="0"/>
              </a:spcAft>
              <a:buNone/>
            </a:pPr>
            <a:br>
              <a:rPr lang="en-US"/>
            </a:br>
            <a:endParaRPr/>
          </a:p>
        </p:txBody>
      </p:sp>
      <p:sp>
        <p:nvSpPr>
          <p:cNvPr id="596" name="Google Shape;596;p77"/>
          <p:cNvSpPr txBox="1"/>
          <p:nvPr/>
        </p:nvSpPr>
        <p:spPr>
          <a:xfrm>
            <a:off x="8355733" y="4000500"/>
            <a:ext cx="3442500" cy="21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597" name="Google Shape;597;p77"/>
          <p:cNvPicPr preferRelativeResize="0"/>
          <p:nvPr/>
        </p:nvPicPr>
        <p:blipFill>
          <a:blip r:embed="rId7">
            <a:alphaModFix/>
          </a:blip>
          <a:stretch>
            <a:fillRect/>
          </a:stretch>
        </p:blipFill>
        <p:spPr>
          <a:xfrm>
            <a:off x="5808099" y="3172800"/>
            <a:ext cx="4697450" cy="3125675"/>
          </a:xfrm>
          <a:prstGeom prst="rect">
            <a:avLst/>
          </a:prstGeom>
          <a:noFill/>
          <a:ln>
            <a:noFill/>
          </a:ln>
        </p:spPr>
      </p:pic>
      <p:pic>
        <p:nvPicPr>
          <p:cNvPr id="598" name="Google Shape;598;p77"/>
          <p:cNvPicPr preferRelativeResize="0"/>
          <p:nvPr/>
        </p:nvPicPr>
        <p:blipFill>
          <a:blip r:embed="rId8">
            <a:alphaModFix/>
          </a:blip>
          <a:stretch>
            <a:fillRect/>
          </a:stretch>
        </p:blipFill>
        <p:spPr>
          <a:xfrm>
            <a:off x="10264633" y="576738"/>
            <a:ext cx="1150125" cy="159628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8"/>
          <p:cNvSpPr txBox="1">
            <a:spLocks noGrp="1"/>
          </p:cNvSpPr>
          <p:nvPr>
            <p:ph type="title"/>
          </p:nvPr>
        </p:nvSpPr>
        <p:spPr>
          <a:xfrm>
            <a:off x="526471" y="365125"/>
            <a:ext cx="11106900" cy="46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RESOURCES FOR STAFF &amp; FACULTY</a:t>
            </a:r>
            <a:endParaRPr/>
          </a:p>
        </p:txBody>
      </p:sp>
      <p:sp>
        <p:nvSpPr>
          <p:cNvPr id="604" name="Google Shape;604;p78"/>
          <p:cNvSpPr txBox="1">
            <a:spLocks noGrp="1"/>
          </p:cNvSpPr>
          <p:nvPr>
            <p:ph type="body" idx="1"/>
          </p:nvPr>
        </p:nvSpPr>
        <p:spPr>
          <a:xfrm>
            <a:off x="787433" y="1710650"/>
            <a:ext cx="11404500" cy="5078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UCSB Research: Insert options here that are pending.</a:t>
            </a:r>
            <a:endParaRPr/>
          </a:p>
          <a:p>
            <a:pPr marL="0" lvl="0" indent="0" algn="l" rtl="0">
              <a:spcBef>
                <a:spcPts val="0"/>
              </a:spcBef>
              <a:spcAft>
                <a:spcPts val="0"/>
              </a:spcAft>
              <a:buNone/>
            </a:pPr>
            <a:endParaRPr/>
          </a:p>
          <a:p>
            <a:pPr marL="0" lvl="0" indent="0" algn="l" rtl="0">
              <a:spcBef>
                <a:spcPts val="0"/>
              </a:spcBef>
              <a:spcAft>
                <a:spcPts val="0"/>
              </a:spcAft>
              <a:buNone/>
            </a:pPr>
            <a:r>
              <a:rPr lang="en-US" sz="1800" u="sng">
                <a:solidFill>
                  <a:schemeClr val="hlink"/>
                </a:solidFill>
                <a:hlinkClick r:id="rId3"/>
              </a:rPr>
              <a:t>Livehealthonline.com</a:t>
            </a:r>
            <a:endParaRPr sz="1800"/>
          </a:p>
          <a:p>
            <a:pPr marL="0" lvl="0" indent="0" algn="l" rtl="0">
              <a:spcBef>
                <a:spcPts val="750"/>
              </a:spcBef>
              <a:spcAft>
                <a:spcPts val="0"/>
              </a:spcAft>
              <a:buNone/>
            </a:pPr>
            <a:r>
              <a:rPr lang="en-US" sz="1800" u="sng">
                <a:solidFill>
                  <a:schemeClr val="hlink"/>
                </a:solidFill>
                <a:hlinkClick r:id="rId4"/>
              </a:rPr>
              <a:t>Cottage CareNow</a:t>
            </a:r>
            <a:endParaRPr sz="1800"/>
          </a:p>
          <a:p>
            <a:pPr marL="0" lvl="0" indent="0" algn="l" rtl="0">
              <a:spcBef>
                <a:spcPts val="750"/>
              </a:spcBef>
              <a:spcAft>
                <a:spcPts val="0"/>
              </a:spcAft>
              <a:buNone/>
            </a:pPr>
            <a:r>
              <a:rPr lang="en-US" sz="1800" u="sng">
                <a:solidFill>
                  <a:schemeClr val="hlink"/>
                </a:solidFill>
                <a:hlinkClick r:id="rId5"/>
              </a:rPr>
              <a:t>Sansum Clinic</a:t>
            </a:r>
            <a:endParaRPr sz="1800"/>
          </a:p>
          <a:p>
            <a:pPr marL="0" lvl="0" indent="0" algn="l" rtl="0">
              <a:spcBef>
                <a:spcPts val="750"/>
              </a:spcBef>
              <a:spcAft>
                <a:spcPts val="0"/>
              </a:spcAft>
              <a:buNone/>
            </a:pPr>
            <a:r>
              <a:rPr lang="en-US" sz="1800" u="sng">
                <a:solidFill>
                  <a:schemeClr val="hlink"/>
                </a:solidFill>
                <a:hlinkClick r:id="rId6"/>
              </a:rPr>
              <a:t>Santa Barbara Neighborhood Clinics</a:t>
            </a:r>
            <a:endParaRPr sz="1800"/>
          </a:p>
          <a:p>
            <a:pPr marL="0" lvl="0" indent="0" algn="l" rtl="0">
              <a:spcBef>
                <a:spcPts val="750"/>
              </a:spcBef>
              <a:spcAft>
                <a:spcPts val="0"/>
              </a:spcAft>
              <a:buNone/>
            </a:pPr>
            <a:r>
              <a:rPr lang="en-US" sz="1800" u="sng">
                <a:solidFill>
                  <a:schemeClr val="hlink"/>
                </a:solidFill>
                <a:hlinkClick r:id="rId7"/>
              </a:rPr>
              <a:t>Santa Barbara County Public Health Clinics</a:t>
            </a:r>
            <a:endParaRPr sz="1800"/>
          </a:p>
          <a:p>
            <a:pPr marL="0" lvl="0" indent="0" algn="l" rtl="0">
              <a:spcBef>
                <a:spcPts val="750"/>
              </a:spcBef>
              <a:spcAft>
                <a:spcPts val="0"/>
              </a:spcAft>
              <a:buNone/>
            </a:pPr>
            <a:r>
              <a:rPr lang="en-US" sz="1800" u="sng">
                <a:solidFill>
                  <a:schemeClr val="hlink"/>
                </a:solidFill>
                <a:hlinkClick r:id="rId8"/>
              </a:rPr>
              <a:t>MedCenter on Fairview</a:t>
            </a:r>
            <a:endParaRPr sz="1800"/>
          </a:p>
          <a:p>
            <a:pPr marL="0" lvl="0" indent="0" algn="l" rtl="0">
              <a:spcBef>
                <a:spcPts val="750"/>
              </a:spcBef>
              <a:spcAft>
                <a:spcPts val="0"/>
              </a:spcAft>
              <a:buNone/>
            </a:pPr>
            <a:r>
              <a:rPr lang="en-US" sz="1800" u="sng">
                <a:solidFill>
                  <a:schemeClr val="hlink"/>
                </a:solidFill>
                <a:hlinkClick r:id="rId9"/>
              </a:rPr>
              <a:t>Jackson Medical Group</a:t>
            </a:r>
            <a:endParaRPr sz="1800"/>
          </a:p>
          <a:p>
            <a:pPr marL="0" lvl="0" indent="0" algn="l" rtl="0">
              <a:spcBef>
                <a:spcPts val="750"/>
              </a:spcBef>
              <a:spcAft>
                <a:spcPts val="0"/>
              </a:spcAft>
              <a:buNone/>
            </a:pPr>
            <a:endParaRPr sz="1800"/>
          </a:p>
          <a:p>
            <a:pPr marL="0" lvl="0" indent="0" algn="l" rtl="0">
              <a:spcBef>
                <a:spcPts val="750"/>
              </a:spcBef>
              <a:spcAft>
                <a:spcPts val="0"/>
              </a:spcAft>
              <a:buNone/>
            </a:pPr>
            <a:r>
              <a:rPr lang="en-US" sz="1800"/>
              <a:t> OR your local licensed primary healthcare provider or clinic.</a:t>
            </a:r>
            <a:endParaRPr sz="1800"/>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sp>
        <p:nvSpPr>
          <p:cNvPr id="605" name="Google Shape;605;p78"/>
          <p:cNvSpPr txBox="1">
            <a:spLocks noGrp="1"/>
          </p:cNvSpPr>
          <p:nvPr>
            <p:ph type="title" idx="2"/>
          </p:nvPr>
        </p:nvSpPr>
        <p:spPr>
          <a:xfrm>
            <a:off x="787433" y="929225"/>
            <a:ext cx="10952700" cy="897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a:latin typeface="Arial"/>
                <a:ea typeface="Arial"/>
                <a:cs typeface="Arial"/>
                <a:sym typeface="Arial"/>
              </a:rPr>
              <a:t>Santa Barbara Community Based Covid-19 Testing</a:t>
            </a:r>
            <a:endParaRPr sz="2400">
              <a:latin typeface="Arial"/>
              <a:ea typeface="Arial"/>
              <a:cs typeface="Arial"/>
              <a:sym typeface="Arial"/>
            </a:endParaRPr>
          </a:p>
          <a:p>
            <a:pPr marL="0" lvl="0" indent="0" algn="l" rtl="0">
              <a:spcBef>
                <a:spcPts val="0"/>
              </a:spcBef>
              <a:spcAft>
                <a:spcPts val="0"/>
              </a:spcAft>
              <a:buNone/>
            </a:pPr>
            <a:r>
              <a:rPr lang="en-US" sz="2400" u="sng">
                <a:solidFill>
                  <a:schemeClr val="hlink"/>
                </a:solidFill>
                <a:latin typeface="Arial"/>
                <a:ea typeface="Arial"/>
                <a:cs typeface="Arial"/>
                <a:sym typeface="Arial"/>
                <a:hlinkClick r:id="rId10"/>
              </a:rPr>
              <a:t>https://publichealthsbc.org/testing/</a:t>
            </a:r>
            <a:endParaRPr sz="2400">
              <a:latin typeface="Arial"/>
              <a:ea typeface="Arial"/>
              <a:cs typeface="Arial"/>
              <a:sym typeface="Arial"/>
            </a:endParaRPr>
          </a:p>
          <a:p>
            <a:pPr marL="0" lvl="0" indent="0" algn="l" rtl="0">
              <a:spcBef>
                <a:spcPts val="0"/>
              </a:spcBef>
              <a:spcAft>
                <a:spcPts val="0"/>
              </a:spcAft>
              <a:buNone/>
            </a:pPr>
            <a:endParaRPr sz="1600" b="0">
              <a:latin typeface="Arial"/>
              <a:ea typeface="Arial"/>
              <a:cs typeface="Arial"/>
              <a:sym typeface="Arial"/>
            </a:endParaRPr>
          </a:p>
        </p:txBody>
      </p:sp>
      <p:pic>
        <p:nvPicPr>
          <p:cNvPr id="606" name="Google Shape;606;p78"/>
          <p:cNvPicPr preferRelativeResize="0"/>
          <p:nvPr/>
        </p:nvPicPr>
        <p:blipFill>
          <a:blip r:embed="rId11">
            <a:alphaModFix/>
          </a:blip>
          <a:stretch>
            <a:fillRect/>
          </a:stretch>
        </p:blipFill>
        <p:spPr>
          <a:xfrm>
            <a:off x="7531067" y="2859125"/>
            <a:ext cx="3272800" cy="21829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8"/>
          <p:cNvSpPr txBox="1">
            <a:spLocks noGrp="1"/>
          </p:cNvSpPr>
          <p:nvPr>
            <p:ph type="title"/>
          </p:nvPr>
        </p:nvSpPr>
        <p:spPr>
          <a:xfrm>
            <a:off x="373733" y="227067"/>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Symptoms and timing vs. other infectious diseases</a:t>
            </a:r>
            <a:endParaRPr/>
          </a:p>
        </p:txBody>
      </p:sp>
      <p:sp>
        <p:nvSpPr>
          <p:cNvPr id="201" name="Google Shape;201;p38"/>
          <p:cNvSpPr txBox="1"/>
          <p:nvPr/>
        </p:nvSpPr>
        <p:spPr>
          <a:xfrm>
            <a:off x="96400" y="6028967"/>
            <a:ext cx="10601100" cy="526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Source: Dr. Michael Tal https://twitter.com/immunoFever/status/1250573587833970688</a:t>
            </a:r>
            <a:endParaRPr sz="1900"/>
          </a:p>
        </p:txBody>
      </p:sp>
      <p:pic>
        <p:nvPicPr>
          <p:cNvPr id="202" name="Google Shape;202;p38"/>
          <p:cNvPicPr preferRelativeResize="0"/>
          <p:nvPr/>
        </p:nvPicPr>
        <p:blipFill>
          <a:blip r:embed="rId3">
            <a:alphaModFix/>
          </a:blip>
          <a:stretch>
            <a:fillRect/>
          </a:stretch>
        </p:blipFill>
        <p:spPr>
          <a:xfrm>
            <a:off x="7268325" y="1072492"/>
            <a:ext cx="3589264" cy="2018966"/>
          </a:xfrm>
          <a:prstGeom prst="rect">
            <a:avLst/>
          </a:prstGeom>
          <a:noFill/>
          <a:ln>
            <a:noFill/>
          </a:ln>
        </p:spPr>
      </p:pic>
      <p:pic>
        <p:nvPicPr>
          <p:cNvPr id="203" name="Google Shape;203;p38"/>
          <p:cNvPicPr preferRelativeResize="0"/>
          <p:nvPr/>
        </p:nvPicPr>
        <p:blipFill>
          <a:blip r:embed="rId4">
            <a:alphaModFix/>
          </a:blip>
          <a:stretch>
            <a:fillRect/>
          </a:stretch>
        </p:blipFill>
        <p:spPr>
          <a:xfrm>
            <a:off x="7045075" y="3294225"/>
            <a:ext cx="4861750" cy="2734751"/>
          </a:xfrm>
          <a:prstGeom prst="rect">
            <a:avLst/>
          </a:prstGeom>
          <a:noFill/>
          <a:ln w="19050" cap="flat" cmpd="sng">
            <a:solidFill>
              <a:srgbClr val="0000FF"/>
            </a:solidFill>
            <a:prstDash val="solid"/>
            <a:round/>
            <a:headEnd type="none" w="sm" len="sm"/>
            <a:tailEnd type="none" w="sm" len="sm"/>
          </a:ln>
        </p:spPr>
      </p:pic>
      <p:pic>
        <p:nvPicPr>
          <p:cNvPr id="204" name="Google Shape;204;p38"/>
          <p:cNvPicPr preferRelativeResize="0"/>
          <p:nvPr/>
        </p:nvPicPr>
        <p:blipFill>
          <a:blip r:embed="rId5">
            <a:alphaModFix/>
          </a:blip>
          <a:stretch>
            <a:fillRect/>
          </a:stretch>
        </p:blipFill>
        <p:spPr>
          <a:xfrm>
            <a:off x="403267" y="1226300"/>
            <a:ext cx="4150332" cy="2337599"/>
          </a:xfrm>
          <a:prstGeom prst="rect">
            <a:avLst/>
          </a:prstGeom>
          <a:noFill/>
          <a:ln>
            <a:noFill/>
          </a:ln>
        </p:spPr>
      </p:pic>
      <p:pic>
        <p:nvPicPr>
          <p:cNvPr id="205" name="Google Shape;205;p38"/>
          <p:cNvPicPr preferRelativeResize="0"/>
          <p:nvPr/>
        </p:nvPicPr>
        <p:blipFill>
          <a:blip r:embed="rId6">
            <a:alphaModFix/>
          </a:blip>
          <a:stretch>
            <a:fillRect/>
          </a:stretch>
        </p:blipFill>
        <p:spPr>
          <a:xfrm>
            <a:off x="536032" y="3725732"/>
            <a:ext cx="4150300" cy="2337599"/>
          </a:xfrm>
          <a:prstGeom prst="rect">
            <a:avLst/>
          </a:prstGeom>
          <a:noFill/>
          <a:ln>
            <a:noFill/>
          </a:ln>
        </p:spPr>
      </p:pic>
      <p:sp>
        <p:nvSpPr>
          <p:cNvPr id="206" name="Google Shape;206;p38"/>
          <p:cNvSpPr/>
          <p:nvPr/>
        </p:nvSpPr>
        <p:spPr>
          <a:xfrm>
            <a:off x="1312675" y="2999900"/>
            <a:ext cx="249000" cy="289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8"/>
          <p:cNvSpPr/>
          <p:nvPr/>
        </p:nvSpPr>
        <p:spPr>
          <a:xfrm>
            <a:off x="8124100" y="2653400"/>
            <a:ext cx="158400" cy="289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8"/>
          <p:cNvSpPr/>
          <p:nvPr/>
        </p:nvSpPr>
        <p:spPr>
          <a:xfrm>
            <a:off x="7627975" y="5294025"/>
            <a:ext cx="784200" cy="346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8"/>
          <p:cNvSpPr/>
          <p:nvPr/>
        </p:nvSpPr>
        <p:spPr>
          <a:xfrm>
            <a:off x="1349675" y="5554425"/>
            <a:ext cx="351000" cy="2385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 name="Google Shape;210;p38"/>
          <p:cNvCxnSpPr>
            <a:stCxn id="211" idx="2"/>
            <a:endCxn id="206" idx="6"/>
          </p:cNvCxnSpPr>
          <p:nvPr/>
        </p:nvCxnSpPr>
        <p:spPr>
          <a:xfrm flipH="1">
            <a:off x="1561525" y="3091450"/>
            <a:ext cx="4530600" cy="53400"/>
          </a:xfrm>
          <a:prstGeom prst="straightConnector1">
            <a:avLst/>
          </a:prstGeom>
          <a:noFill/>
          <a:ln w="28575" cap="flat" cmpd="sng">
            <a:solidFill>
              <a:schemeClr val="dk2"/>
            </a:solidFill>
            <a:prstDash val="solid"/>
            <a:round/>
            <a:headEnd type="none" w="med" len="med"/>
            <a:tailEnd type="triangle" w="med" len="med"/>
          </a:ln>
        </p:spPr>
      </p:cxnSp>
      <p:cxnSp>
        <p:nvCxnSpPr>
          <p:cNvPr id="212" name="Google Shape;212;p38"/>
          <p:cNvCxnSpPr>
            <a:stCxn id="211" idx="2"/>
            <a:endCxn id="209" idx="7"/>
          </p:cNvCxnSpPr>
          <p:nvPr/>
        </p:nvCxnSpPr>
        <p:spPr>
          <a:xfrm flipH="1">
            <a:off x="1649125" y="3091450"/>
            <a:ext cx="4443000" cy="2497800"/>
          </a:xfrm>
          <a:prstGeom prst="straightConnector1">
            <a:avLst/>
          </a:prstGeom>
          <a:noFill/>
          <a:ln w="28575" cap="flat" cmpd="sng">
            <a:solidFill>
              <a:schemeClr val="dk2"/>
            </a:solidFill>
            <a:prstDash val="solid"/>
            <a:round/>
            <a:headEnd type="none" w="med" len="med"/>
            <a:tailEnd type="triangle" w="med" len="med"/>
          </a:ln>
        </p:spPr>
      </p:cxnSp>
      <p:cxnSp>
        <p:nvCxnSpPr>
          <p:cNvPr id="213" name="Google Shape;213;p38"/>
          <p:cNvCxnSpPr>
            <a:stCxn id="211" idx="2"/>
            <a:endCxn id="207" idx="2"/>
          </p:cNvCxnSpPr>
          <p:nvPr/>
        </p:nvCxnSpPr>
        <p:spPr>
          <a:xfrm rot="10800000" flipH="1">
            <a:off x="6092125" y="2798350"/>
            <a:ext cx="2031900" cy="293100"/>
          </a:xfrm>
          <a:prstGeom prst="straightConnector1">
            <a:avLst/>
          </a:prstGeom>
          <a:noFill/>
          <a:ln w="28575" cap="flat" cmpd="sng">
            <a:solidFill>
              <a:schemeClr val="dk2"/>
            </a:solidFill>
            <a:prstDash val="solid"/>
            <a:round/>
            <a:headEnd type="none" w="med" len="med"/>
            <a:tailEnd type="triangle" w="med" len="med"/>
          </a:ln>
        </p:spPr>
      </p:cxnSp>
      <p:cxnSp>
        <p:nvCxnSpPr>
          <p:cNvPr id="214" name="Google Shape;214;p38"/>
          <p:cNvCxnSpPr>
            <a:stCxn id="211" idx="2"/>
            <a:endCxn id="208" idx="0"/>
          </p:cNvCxnSpPr>
          <p:nvPr/>
        </p:nvCxnSpPr>
        <p:spPr>
          <a:xfrm>
            <a:off x="6092125" y="3091450"/>
            <a:ext cx="1928100" cy="2202600"/>
          </a:xfrm>
          <a:prstGeom prst="straightConnector1">
            <a:avLst/>
          </a:prstGeom>
          <a:noFill/>
          <a:ln w="28575" cap="flat" cmpd="sng">
            <a:solidFill>
              <a:srgbClr val="FF0000"/>
            </a:solidFill>
            <a:prstDash val="solid"/>
            <a:round/>
            <a:headEnd type="none" w="med" len="med"/>
            <a:tailEnd type="triangle" w="med" len="med"/>
          </a:ln>
        </p:spPr>
      </p:cxnSp>
      <p:sp>
        <p:nvSpPr>
          <p:cNvPr id="211" name="Google Shape;211;p38"/>
          <p:cNvSpPr txBox="1"/>
          <p:nvPr/>
        </p:nvSpPr>
        <p:spPr>
          <a:xfrm>
            <a:off x="4762525" y="1365550"/>
            <a:ext cx="2659200" cy="17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Century Gothic"/>
                <a:ea typeface="Century Gothic"/>
                <a:cs typeface="Century Gothic"/>
                <a:sym typeface="Century Gothic"/>
              </a:rPr>
              <a:t>Covid-19 has a longer time period in which infected persons are contagious before showing symptoms. </a:t>
            </a:r>
            <a:endParaRPr sz="1800" b="1">
              <a:latin typeface="Century Gothic"/>
              <a:ea typeface="Century Gothic"/>
              <a:cs typeface="Century Gothic"/>
              <a:sym typeface="Century Gothic"/>
            </a:endParaRPr>
          </a:p>
        </p:txBody>
      </p:sp>
      <p:sp>
        <p:nvSpPr>
          <p:cNvPr id="215" name="Google Shape;215;p38"/>
          <p:cNvSpPr txBox="1"/>
          <p:nvPr/>
        </p:nvSpPr>
        <p:spPr>
          <a:xfrm>
            <a:off x="4686325" y="3724025"/>
            <a:ext cx="2358600" cy="20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So it can spread unnoticed if testing does not include people without symptoms.</a:t>
            </a:r>
            <a:endParaRPr sz="2000" b="1">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is it transmitted?</a:t>
            </a:r>
            <a:endParaRPr/>
          </a:p>
        </p:txBody>
      </p:sp>
      <p:sp>
        <p:nvSpPr>
          <p:cNvPr id="222" name="Google Shape;222;p39"/>
          <p:cNvSpPr txBox="1">
            <a:spLocks noGrp="1"/>
          </p:cNvSpPr>
          <p:nvPr>
            <p:ph type="body" idx="1"/>
          </p:nvPr>
        </p:nvSpPr>
        <p:spPr>
          <a:xfrm>
            <a:off x="415650" y="1062612"/>
            <a:ext cx="11360700" cy="5002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600" b="1">
                <a:solidFill>
                  <a:srgbClr val="000000"/>
                </a:solidFill>
              </a:rPr>
              <a:t>CDC </a:t>
            </a:r>
            <a:r>
              <a:rPr lang="en-US" sz="2600" b="1">
                <a:latin typeface="Arial"/>
                <a:ea typeface="Arial"/>
                <a:cs typeface="Arial"/>
                <a:sym typeface="Arial"/>
              </a:rPr>
              <a:t>Release (Friday, May 22, 2020</a:t>
            </a:r>
            <a:r>
              <a:rPr lang="en-US" sz="2600" b="1" baseline="30000">
                <a:latin typeface="Arial"/>
                <a:ea typeface="Arial"/>
                <a:cs typeface="Arial"/>
                <a:sym typeface="Arial"/>
              </a:rPr>
              <a:t>1</a:t>
            </a:r>
            <a:r>
              <a:rPr lang="en-US" sz="2600" b="1">
                <a:latin typeface="Arial"/>
                <a:ea typeface="Arial"/>
                <a:cs typeface="Arial"/>
                <a:sym typeface="Arial"/>
              </a:rPr>
              <a:t>)</a:t>
            </a:r>
            <a:endParaRPr sz="3300" b="1">
              <a:solidFill>
                <a:srgbClr val="000000"/>
              </a:solidFill>
            </a:endParaRPr>
          </a:p>
          <a:p>
            <a:pPr marL="0" lvl="0" indent="0" algn="l" rtl="0">
              <a:lnSpc>
                <a:spcPct val="100000"/>
              </a:lnSpc>
              <a:spcBef>
                <a:spcPts val="0"/>
              </a:spcBef>
              <a:spcAft>
                <a:spcPts val="0"/>
              </a:spcAft>
              <a:buNone/>
            </a:pPr>
            <a:endParaRPr sz="2300">
              <a:solidFill>
                <a:srgbClr val="000000"/>
              </a:solidFill>
            </a:endParaRPr>
          </a:p>
          <a:p>
            <a:pPr marL="457200" lvl="0" indent="-406400" algn="l" rtl="0">
              <a:lnSpc>
                <a:spcPct val="100000"/>
              </a:lnSpc>
              <a:spcBef>
                <a:spcPts val="0"/>
              </a:spcBef>
              <a:spcAft>
                <a:spcPts val="0"/>
              </a:spcAft>
              <a:buSzPts val="2800"/>
              <a:buChar char="•"/>
            </a:pPr>
            <a:r>
              <a:rPr lang="en-US" sz="2200">
                <a:highlight>
                  <a:srgbClr val="FFFFFF"/>
                </a:highlight>
                <a:latin typeface="Arial"/>
                <a:ea typeface="Arial"/>
                <a:cs typeface="Arial"/>
                <a:sym typeface="Arial"/>
              </a:rPr>
              <a:t>The primary and most important mode of transmission for COVID-19 is through close contact from person-to-person. </a:t>
            </a:r>
            <a:endParaRPr sz="2200">
              <a:highlight>
                <a:srgbClr val="FFFFFF"/>
              </a:highlight>
              <a:latin typeface="Arial"/>
              <a:ea typeface="Arial"/>
              <a:cs typeface="Arial"/>
              <a:sym typeface="Arial"/>
            </a:endParaRPr>
          </a:p>
          <a:p>
            <a:pPr marL="457200" lvl="0" indent="0" algn="l" rtl="0">
              <a:lnSpc>
                <a:spcPct val="100000"/>
              </a:lnSpc>
              <a:spcBef>
                <a:spcPts val="0"/>
              </a:spcBef>
              <a:spcAft>
                <a:spcPts val="0"/>
              </a:spcAft>
              <a:buNone/>
            </a:pPr>
            <a:endParaRPr sz="2200">
              <a:highlight>
                <a:srgbClr val="FFFFFF"/>
              </a:highlight>
              <a:latin typeface="Arial"/>
              <a:ea typeface="Arial"/>
              <a:cs typeface="Arial"/>
              <a:sym typeface="Arial"/>
            </a:endParaRPr>
          </a:p>
          <a:p>
            <a:pPr marL="457200" lvl="0" indent="-406400" algn="l" rtl="0">
              <a:lnSpc>
                <a:spcPct val="100000"/>
              </a:lnSpc>
              <a:spcBef>
                <a:spcPts val="0"/>
              </a:spcBef>
              <a:spcAft>
                <a:spcPts val="0"/>
              </a:spcAft>
              <a:buSzPts val="2800"/>
              <a:buChar char="•"/>
            </a:pPr>
            <a:r>
              <a:rPr lang="en-US" sz="2200">
                <a:highlight>
                  <a:srgbClr val="FFFFFF"/>
                </a:highlight>
                <a:latin typeface="Arial"/>
                <a:ea typeface="Arial"/>
                <a:cs typeface="Arial"/>
                <a:sym typeface="Arial"/>
              </a:rPr>
              <a:t>Based on data from lab studies on COVID-19 and what we know about similar respiratory diseases, it may be possible that a person can get COVID-19 by touching a surface or object that has the virus on it and then touching their own mouth, nose, or possibly their eyes...</a:t>
            </a:r>
            <a:r>
              <a:rPr lang="en-US" sz="2300">
                <a:solidFill>
                  <a:srgbClr val="000000"/>
                </a:solidFill>
              </a:rPr>
              <a:t> </a:t>
            </a:r>
            <a:endParaRPr sz="2300">
              <a:solidFill>
                <a:srgbClr val="000000"/>
              </a:solidFill>
            </a:endParaRPr>
          </a:p>
          <a:p>
            <a:pPr marL="0" lvl="0" indent="0" algn="l" rtl="0">
              <a:spcBef>
                <a:spcPts val="1000"/>
              </a:spcBef>
              <a:spcAft>
                <a:spcPts val="0"/>
              </a:spcAft>
              <a:buNone/>
            </a:pPr>
            <a:endParaRPr/>
          </a:p>
          <a:p>
            <a:pPr marL="0" lvl="0" indent="0" algn="l" rtl="0">
              <a:spcBef>
                <a:spcPts val="1000"/>
              </a:spcBef>
              <a:spcAft>
                <a:spcPts val="0"/>
              </a:spcAft>
              <a:buNone/>
            </a:pPr>
            <a:r>
              <a:rPr lang="en-US" baseline="30000"/>
              <a:t>1</a:t>
            </a:r>
            <a:r>
              <a:rPr lang="en-US"/>
              <a:t> </a:t>
            </a:r>
            <a:r>
              <a:rPr lang="en-US" sz="2200" b="1" u="sng">
                <a:solidFill>
                  <a:schemeClr val="hlink"/>
                </a:solidFill>
                <a:hlinkClick r:id="rId3"/>
              </a:rPr>
              <a:t>CDC updates COVID-19 transmission webpage to clarify information about types of spread | CDC Online Newsroom</a:t>
            </a:r>
            <a:r>
              <a:rPr lang="en-US" sz="2200" b="1"/>
              <a:t> </a:t>
            </a:r>
            <a:endParaRPr sz="2200" b="1"/>
          </a:p>
          <a:p>
            <a:pPr marL="0" lvl="0" indent="0" algn="l" rtl="0">
              <a:spcBef>
                <a:spcPts val="1000"/>
              </a:spcBef>
              <a:spcAft>
                <a:spcPts val="0"/>
              </a:spcAft>
              <a:buNone/>
            </a:pPr>
            <a:endParaRPr/>
          </a:p>
        </p:txBody>
      </p:sp>
      <p:sp>
        <p:nvSpPr>
          <p:cNvPr id="223" name="Google Shape;223;p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0"/>
          <p:cNvPicPr preferRelativeResize="0"/>
          <p:nvPr/>
        </p:nvPicPr>
        <p:blipFill>
          <a:blip r:embed="rId3">
            <a:alphaModFix/>
          </a:blip>
          <a:stretch>
            <a:fillRect/>
          </a:stretch>
        </p:blipFill>
        <p:spPr>
          <a:xfrm>
            <a:off x="5419827" y="2808024"/>
            <a:ext cx="3000173" cy="1940100"/>
          </a:xfrm>
          <a:prstGeom prst="rect">
            <a:avLst/>
          </a:prstGeom>
          <a:noFill/>
          <a:ln>
            <a:noFill/>
          </a:ln>
        </p:spPr>
      </p:pic>
      <p:pic>
        <p:nvPicPr>
          <p:cNvPr id="229" name="Google Shape;229;p40"/>
          <p:cNvPicPr preferRelativeResize="0"/>
          <p:nvPr/>
        </p:nvPicPr>
        <p:blipFill rotWithShape="1">
          <a:blip r:embed="rId4">
            <a:alphaModFix/>
          </a:blip>
          <a:srcRect l="8788" t="10433" r="7106" b="8179"/>
          <a:stretch/>
        </p:blipFill>
        <p:spPr>
          <a:xfrm>
            <a:off x="9396200" y="696625"/>
            <a:ext cx="2380150" cy="2332525"/>
          </a:xfrm>
          <a:prstGeom prst="rect">
            <a:avLst/>
          </a:prstGeom>
          <a:noFill/>
          <a:ln>
            <a:noFill/>
          </a:ln>
        </p:spPr>
      </p:pic>
      <p:sp>
        <p:nvSpPr>
          <p:cNvPr id="230" name="Google Shape;230;p40"/>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400"/>
              <a:t>How long does the SARS-COV-2 virus hang around ?</a:t>
            </a:r>
            <a:endParaRPr sz="3400"/>
          </a:p>
        </p:txBody>
      </p:sp>
      <p:sp>
        <p:nvSpPr>
          <p:cNvPr id="231" name="Google Shape;231;p40"/>
          <p:cNvSpPr txBox="1">
            <a:spLocks noGrp="1"/>
          </p:cNvSpPr>
          <p:nvPr>
            <p:ph type="body" idx="1"/>
          </p:nvPr>
        </p:nvSpPr>
        <p:spPr>
          <a:xfrm>
            <a:off x="133350" y="910200"/>
            <a:ext cx="5228700" cy="4119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b="1"/>
              <a:t>On Wood, Cardboard: </a:t>
            </a:r>
            <a:r>
              <a:rPr lang="en-US" sz="2200"/>
              <a:t>24 hours</a:t>
            </a:r>
            <a:endParaRPr sz="2200"/>
          </a:p>
          <a:p>
            <a:pPr marL="0" lvl="0" indent="0" algn="l" rtl="0">
              <a:spcBef>
                <a:spcPts val="1000"/>
              </a:spcBef>
              <a:spcAft>
                <a:spcPts val="0"/>
              </a:spcAft>
              <a:buNone/>
            </a:pPr>
            <a:r>
              <a:rPr lang="en-US" sz="2200" b="1"/>
              <a:t>Plastic, Stainless steel: </a:t>
            </a:r>
            <a:r>
              <a:rPr lang="en-US" sz="2200"/>
              <a:t>72 hours</a:t>
            </a:r>
            <a:endParaRPr sz="2200"/>
          </a:p>
          <a:p>
            <a:pPr marL="0" lvl="0" indent="0" algn="l" rtl="0">
              <a:spcBef>
                <a:spcPts val="1000"/>
              </a:spcBef>
              <a:spcAft>
                <a:spcPts val="0"/>
              </a:spcAft>
              <a:buNone/>
            </a:pPr>
            <a:r>
              <a:rPr lang="en-US" sz="2200" b="1"/>
              <a:t>Fabrics: </a:t>
            </a:r>
            <a:r>
              <a:rPr lang="en-US" sz="2200"/>
              <a:t>Up to 24 hours but viral fragments found up to 7 days on surface of masks</a:t>
            </a:r>
            <a:endParaRPr sz="2200"/>
          </a:p>
          <a:p>
            <a:pPr marL="0" lvl="0" indent="0" algn="l" rtl="0">
              <a:spcBef>
                <a:spcPts val="1000"/>
              </a:spcBef>
              <a:spcAft>
                <a:spcPts val="0"/>
              </a:spcAft>
              <a:buNone/>
            </a:pPr>
            <a:r>
              <a:rPr lang="en-US" sz="2200" b="1"/>
              <a:t>Washing masks/Clothes? </a:t>
            </a:r>
            <a:r>
              <a:rPr lang="en-US" sz="2200"/>
              <a:t>CDC recommends warmest water and dry completely</a:t>
            </a:r>
            <a:endParaRPr sz="2200"/>
          </a:p>
          <a:p>
            <a:pPr marL="0" lvl="0" indent="0" algn="l" rtl="0">
              <a:spcBef>
                <a:spcPts val="1000"/>
              </a:spcBef>
              <a:spcAft>
                <a:spcPts val="0"/>
              </a:spcAft>
              <a:buNone/>
            </a:pPr>
            <a:r>
              <a:rPr lang="en-US" sz="2200"/>
              <a:t>But surfaces may not be the most significant source of transmission</a:t>
            </a:r>
            <a:endParaRPr sz="2200" baseline="30000"/>
          </a:p>
          <a:p>
            <a:pPr marL="0" lvl="0" indent="0" algn="l" rtl="0">
              <a:spcBef>
                <a:spcPts val="1000"/>
              </a:spcBef>
              <a:spcAft>
                <a:spcPts val="0"/>
              </a:spcAft>
              <a:buNone/>
            </a:pPr>
            <a:endParaRPr sz="2200"/>
          </a:p>
        </p:txBody>
      </p:sp>
      <p:pic>
        <p:nvPicPr>
          <p:cNvPr id="232" name="Google Shape;232;p40"/>
          <p:cNvPicPr preferRelativeResize="0"/>
          <p:nvPr/>
        </p:nvPicPr>
        <p:blipFill>
          <a:blip r:embed="rId5">
            <a:alphaModFix/>
          </a:blip>
          <a:stretch>
            <a:fillRect/>
          </a:stretch>
        </p:blipFill>
        <p:spPr>
          <a:xfrm>
            <a:off x="5493721" y="849025"/>
            <a:ext cx="2852379" cy="2047875"/>
          </a:xfrm>
          <a:prstGeom prst="rect">
            <a:avLst/>
          </a:prstGeom>
          <a:noFill/>
          <a:ln>
            <a:noFill/>
          </a:ln>
        </p:spPr>
      </p:pic>
      <p:pic>
        <p:nvPicPr>
          <p:cNvPr id="233" name="Google Shape;233;p40"/>
          <p:cNvPicPr preferRelativeResize="0"/>
          <p:nvPr/>
        </p:nvPicPr>
        <p:blipFill rotWithShape="1">
          <a:blip r:embed="rId6">
            <a:alphaModFix/>
          </a:blip>
          <a:srcRect l="22858" t="4692" r="26847" b="11210"/>
          <a:stretch/>
        </p:blipFill>
        <p:spPr>
          <a:xfrm>
            <a:off x="7984150" y="2168163"/>
            <a:ext cx="1508091" cy="2521674"/>
          </a:xfrm>
          <a:prstGeom prst="rect">
            <a:avLst/>
          </a:prstGeom>
          <a:noFill/>
          <a:ln>
            <a:noFill/>
          </a:ln>
        </p:spPr>
      </p:pic>
      <p:pic>
        <p:nvPicPr>
          <p:cNvPr id="234" name="Google Shape;234;p40"/>
          <p:cNvPicPr preferRelativeResize="0"/>
          <p:nvPr/>
        </p:nvPicPr>
        <p:blipFill rotWithShape="1">
          <a:blip r:embed="rId7">
            <a:alphaModFix/>
          </a:blip>
          <a:srcRect l="16350" t="20153" r="50476" b="39835"/>
          <a:stretch/>
        </p:blipFill>
        <p:spPr>
          <a:xfrm>
            <a:off x="9492250" y="2782100"/>
            <a:ext cx="2528601" cy="1829850"/>
          </a:xfrm>
          <a:prstGeom prst="rect">
            <a:avLst/>
          </a:prstGeom>
          <a:noFill/>
          <a:ln>
            <a:noFill/>
          </a:ln>
        </p:spPr>
      </p:pic>
      <p:sp>
        <p:nvSpPr>
          <p:cNvPr id="235" name="Google Shape;235;p40"/>
          <p:cNvSpPr txBox="1"/>
          <p:nvPr/>
        </p:nvSpPr>
        <p:spPr>
          <a:xfrm>
            <a:off x="133350" y="5036113"/>
            <a:ext cx="82128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50" u="sng">
                <a:solidFill>
                  <a:schemeClr val="hlink"/>
                </a:solidFill>
                <a:latin typeface="Roboto"/>
                <a:ea typeface="Roboto"/>
                <a:cs typeface="Roboto"/>
                <a:sym typeface="Roboto"/>
                <a:hlinkClick r:id="rId8"/>
              </a:rPr>
              <a:t>Guideline for Disinfection and Sterilization in Healthcare Facilities, 2008</a:t>
            </a:r>
            <a:endParaRPr sz="2100"/>
          </a:p>
        </p:txBody>
      </p:sp>
      <p:sp>
        <p:nvSpPr>
          <p:cNvPr id="236" name="Google Shape;236;p40"/>
          <p:cNvSpPr txBox="1"/>
          <p:nvPr/>
        </p:nvSpPr>
        <p:spPr>
          <a:xfrm>
            <a:off x="133350" y="4794275"/>
            <a:ext cx="56007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u="sng">
                <a:solidFill>
                  <a:schemeClr val="hlink"/>
                </a:solidFill>
                <a:hlinkClick r:id="rId9"/>
              </a:rPr>
              <a:t>Cleaning and Disinfecting Public Spaces for COVID-19</a:t>
            </a:r>
            <a:endParaRPr sz="2000"/>
          </a:p>
        </p:txBody>
      </p:sp>
      <p:sp>
        <p:nvSpPr>
          <p:cNvPr id="237" name="Google Shape;237;p40"/>
          <p:cNvSpPr txBox="1"/>
          <p:nvPr/>
        </p:nvSpPr>
        <p:spPr>
          <a:xfrm>
            <a:off x="133350" y="5328150"/>
            <a:ext cx="8458200" cy="361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1900" u="sng">
                <a:solidFill>
                  <a:schemeClr val="hlink"/>
                </a:solidFill>
                <a:hlinkClick r:id="rId10"/>
              </a:rPr>
              <a:t>Stability of SARS-CoV-2 versus environmental conditions</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415650" y="156550"/>
            <a:ext cx="116238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Transmission via droplet, aerosol and fomite </a:t>
            </a:r>
            <a:endParaRPr/>
          </a:p>
        </p:txBody>
      </p:sp>
      <p:sp>
        <p:nvSpPr>
          <p:cNvPr id="243" name="Google Shape;243;p41"/>
          <p:cNvSpPr txBox="1">
            <a:spLocks noGrp="1"/>
          </p:cNvSpPr>
          <p:nvPr>
            <p:ph type="body" idx="1"/>
          </p:nvPr>
        </p:nvSpPr>
        <p:spPr>
          <a:xfrm>
            <a:off x="263100" y="5923875"/>
            <a:ext cx="11776500" cy="425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100" u="sng">
                <a:solidFill>
                  <a:schemeClr val="hlink"/>
                </a:solidFill>
                <a:hlinkClick r:id="rId3"/>
              </a:rPr>
              <a:t>How far droplets can move in indoor environments...</a:t>
            </a:r>
            <a:endParaRPr sz="2600"/>
          </a:p>
        </p:txBody>
      </p:sp>
      <p:pic>
        <p:nvPicPr>
          <p:cNvPr id="244" name="Google Shape;244;p41"/>
          <p:cNvPicPr preferRelativeResize="0"/>
          <p:nvPr/>
        </p:nvPicPr>
        <p:blipFill>
          <a:blip r:embed="rId4">
            <a:alphaModFix/>
          </a:blip>
          <a:stretch>
            <a:fillRect/>
          </a:stretch>
        </p:blipFill>
        <p:spPr>
          <a:xfrm>
            <a:off x="5907291" y="991375"/>
            <a:ext cx="5979761" cy="3302487"/>
          </a:xfrm>
          <a:prstGeom prst="rect">
            <a:avLst/>
          </a:prstGeom>
          <a:noFill/>
          <a:ln>
            <a:noFill/>
          </a:ln>
        </p:spPr>
      </p:pic>
      <p:sp>
        <p:nvSpPr>
          <p:cNvPr id="245" name="Google Shape;245;p41"/>
          <p:cNvSpPr txBox="1"/>
          <p:nvPr/>
        </p:nvSpPr>
        <p:spPr>
          <a:xfrm>
            <a:off x="19050" y="4372800"/>
            <a:ext cx="11868000" cy="1742400"/>
          </a:xfrm>
          <a:prstGeom prst="rect">
            <a:avLst/>
          </a:prstGeom>
          <a:noFill/>
          <a:ln>
            <a:noFill/>
          </a:ln>
        </p:spPr>
        <p:txBody>
          <a:bodyPr spcFirstLastPara="1" wrap="square" lIns="121900" tIns="121900" rIns="121900" bIns="121900" anchor="t" anchorCtr="0">
            <a:noAutofit/>
          </a:bodyPr>
          <a:lstStyle/>
          <a:p>
            <a:pPr marL="609600" lvl="0" indent="-431800" algn="l" rtl="0">
              <a:spcBef>
                <a:spcPts val="0"/>
              </a:spcBef>
              <a:spcAft>
                <a:spcPts val="0"/>
              </a:spcAft>
              <a:buSzPts val="2000"/>
              <a:buChar char="●"/>
            </a:pPr>
            <a:r>
              <a:rPr lang="en-US" sz="2000"/>
              <a:t>Sneezing can generate approximately a million droplets of up to 100 </a:t>
            </a:r>
            <a:r>
              <a:rPr lang="en-US" sz="2000" i="1">
                <a:solidFill>
                  <a:srgbClr val="1C1D1E"/>
                </a:solidFill>
                <a:highlight>
                  <a:srgbClr val="FFFFFF"/>
                </a:highlight>
              </a:rPr>
              <a:t>μ</a:t>
            </a:r>
            <a:r>
              <a:rPr lang="en-US" sz="2000">
                <a:solidFill>
                  <a:srgbClr val="1C1D1E"/>
                </a:solidFill>
                <a:highlight>
                  <a:srgbClr val="FFFFFF"/>
                </a:highlight>
              </a:rPr>
              <a:t>m in diameter, + 1000s of larger droplet particles formed predominantly from saliva</a:t>
            </a:r>
            <a:endParaRPr sz="2000">
              <a:solidFill>
                <a:srgbClr val="1C1D1E"/>
              </a:solidFill>
              <a:highlight>
                <a:srgbClr val="FFFFFF"/>
              </a:highlight>
            </a:endParaRPr>
          </a:p>
          <a:p>
            <a:pPr marL="609600" lvl="0" indent="-431800" algn="l" rtl="0">
              <a:spcBef>
                <a:spcPts val="0"/>
              </a:spcBef>
              <a:spcAft>
                <a:spcPts val="0"/>
              </a:spcAft>
              <a:buClr>
                <a:srgbClr val="1C1D1E"/>
              </a:buClr>
              <a:buSzPts val="2000"/>
              <a:buChar char="●"/>
            </a:pPr>
            <a:r>
              <a:rPr lang="en-US" sz="2000">
                <a:solidFill>
                  <a:srgbClr val="1C1D1E"/>
                </a:solidFill>
                <a:highlight>
                  <a:srgbClr val="FFFFFF"/>
                </a:highlight>
              </a:rPr>
              <a:t>Most people incorrectly think that only coughs or sneezes can generate the infectious droplets </a:t>
            </a:r>
            <a:endParaRPr sz="2000">
              <a:solidFill>
                <a:srgbClr val="1C1D1E"/>
              </a:solidFill>
              <a:highlight>
                <a:srgbClr val="FFFFFF"/>
              </a:highlight>
            </a:endParaRPr>
          </a:p>
          <a:p>
            <a:pPr marL="609600" lvl="0" indent="-444500" algn="l" rtl="0">
              <a:spcBef>
                <a:spcPts val="0"/>
              </a:spcBef>
              <a:spcAft>
                <a:spcPts val="0"/>
              </a:spcAft>
              <a:buClr>
                <a:srgbClr val="1C1D1E"/>
              </a:buClr>
              <a:buSzPts val="2200"/>
              <a:buChar char="●"/>
            </a:pPr>
            <a:r>
              <a:rPr lang="en-US" sz="2200" b="1">
                <a:solidFill>
                  <a:srgbClr val="1C1D1E"/>
                </a:solidFill>
                <a:highlight>
                  <a:srgbClr val="FFFFFF"/>
                </a:highlight>
              </a:rPr>
              <a:t>Studies show that talking for 5 minutes can generate the same number of droplet nuclei as a cough, i.e. some 3000 droplet nuclei </a:t>
            </a:r>
            <a:endParaRPr sz="2200" b="1">
              <a:solidFill>
                <a:srgbClr val="1C1D1E"/>
              </a:solidFill>
              <a:highlight>
                <a:srgbClr val="FFFFFF"/>
              </a:highlight>
            </a:endParaRPr>
          </a:p>
        </p:txBody>
      </p:sp>
      <p:pic>
        <p:nvPicPr>
          <p:cNvPr id="246" name="Google Shape;246;p41"/>
          <p:cNvPicPr preferRelativeResize="0"/>
          <p:nvPr/>
        </p:nvPicPr>
        <p:blipFill>
          <a:blip r:embed="rId5">
            <a:alphaModFix/>
          </a:blip>
          <a:stretch>
            <a:fillRect/>
          </a:stretch>
        </p:blipFill>
        <p:spPr>
          <a:xfrm>
            <a:off x="263100" y="754675"/>
            <a:ext cx="5165700" cy="3612217"/>
          </a:xfrm>
          <a:prstGeom prst="rect">
            <a:avLst/>
          </a:prstGeom>
          <a:noFill/>
          <a:ln>
            <a:noFill/>
          </a:ln>
        </p:spPr>
      </p:pic>
      <p:sp>
        <p:nvSpPr>
          <p:cNvPr id="247" name="Google Shape;247;p41"/>
          <p:cNvSpPr txBox="1"/>
          <p:nvPr/>
        </p:nvSpPr>
        <p:spPr>
          <a:xfrm>
            <a:off x="2038350" y="6356100"/>
            <a:ext cx="76791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entury Gothic"/>
                <a:ea typeface="Century Gothic"/>
                <a:cs typeface="Century Gothic"/>
                <a:sym typeface="Century Gothic"/>
              </a:rPr>
              <a:t>*Fomites are any contaminated objects where virus has accumulated.</a:t>
            </a:r>
            <a:endParaRPr sz="1600">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2"/>
          <p:cNvSpPr txBox="1">
            <a:spLocks noGrp="1"/>
          </p:cNvSpPr>
          <p:nvPr>
            <p:ph type="title"/>
          </p:nvPr>
        </p:nvSpPr>
        <p:spPr>
          <a:xfrm>
            <a:off x="415650" y="156542"/>
            <a:ext cx="113607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The bigger the droplet the bigger the dose</a:t>
            </a:r>
            <a:endParaRPr b="1">
              <a:solidFill>
                <a:srgbClr val="000000"/>
              </a:solidFill>
            </a:endParaRPr>
          </a:p>
        </p:txBody>
      </p:sp>
      <p:sp>
        <p:nvSpPr>
          <p:cNvPr id="253" name="Google Shape;253;p42"/>
          <p:cNvSpPr txBox="1">
            <a:spLocks noGrp="1"/>
          </p:cNvSpPr>
          <p:nvPr>
            <p:ph type="body" idx="1"/>
          </p:nvPr>
        </p:nvSpPr>
        <p:spPr>
          <a:xfrm>
            <a:off x="34650" y="5143498"/>
            <a:ext cx="11360700" cy="9213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400" u="sng">
                <a:solidFill>
                  <a:schemeClr val="hlink"/>
                </a:solidFill>
                <a:hlinkClick r:id="rId3"/>
              </a:rPr>
              <a:t>See how a sneeze can launch germs much farther than 6 feet</a:t>
            </a:r>
            <a:r>
              <a:rPr lang="en-US" sz="3100"/>
              <a:t> </a:t>
            </a:r>
            <a:endParaRPr sz="1400"/>
          </a:p>
          <a:p>
            <a:pPr marL="0" lvl="0" indent="0" algn="l" rtl="0">
              <a:lnSpc>
                <a:spcPct val="100000"/>
              </a:lnSpc>
              <a:spcBef>
                <a:spcPts val="0"/>
              </a:spcBef>
              <a:spcAft>
                <a:spcPts val="0"/>
              </a:spcAft>
              <a:buNone/>
            </a:pPr>
            <a:r>
              <a:rPr lang="en-US" sz="1400" b="1" baseline="30000">
                <a:solidFill>
                  <a:schemeClr val="dk1"/>
                </a:solidFill>
                <a:highlight>
                  <a:srgbClr val="FFFFFF"/>
                </a:highlight>
              </a:rPr>
              <a:t>1 </a:t>
            </a:r>
            <a:r>
              <a:rPr lang="en-US" sz="1400" b="1"/>
              <a:t>Influenza Virus Aerosols in the Air and Their Infectiousness</a:t>
            </a:r>
            <a:endParaRPr sz="1400" b="1"/>
          </a:p>
          <a:p>
            <a:pPr marL="0" lvl="0" indent="0" algn="l" rtl="0">
              <a:lnSpc>
                <a:spcPct val="100000"/>
              </a:lnSpc>
              <a:spcBef>
                <a:spcPts val="0"/>
              </a:spcBef>
              <a:spcAft>
                <a:spcPts val="0"/>
              </a:spcAft>
              <a:buNone/>
            </a:pPr>
            <a:r>
              <a:rPr lang="en-US" sz="1400"/>
              <a:t>Adv. Virology 2014 Article 859090 </a:t>
            </a:r>
            <a:r>
              <a:rPr lang="en-US" sz="1400" u="sng">
                <a:solidFill>
                  <a:schemeClr val="hlink"/>
                </a:solidFill>
                <a:hlinkClick r:id="rId4"/>
              </a:rPr>
              <a:t>Influenza Virus Aerosols in the Air and Their Infectiousness</a:t>
            </a:r>
            <a:endParaRPr sz="1400"/>
          </a:p>
          <a:p>
            <a:pPr marL="0" lvl="0" indent="0" algn="l" rtl="0">
              <a:lnSpc>
                <a:spcPct val="100000"/>
              </a:lnSpc>
              <a:spcBef>
                <a:spcPts val="0"/>
              </a:spcBef>
              <a:spcAft>
                <a:spcPts val="0"/>
              </a:spcAft>
              <a:buNone/>
            </a:pPr>
            <a:r>
              <a:rPr lang="en-US" sz="1400"/>
              <a:t>Study: Airborne flu viruses may play a big role in transmission</a:t>
            </a:r>
            <a:endParaRPr sz="1400"/>
          </a:p>
          <a:p>
            <a:pPr marL="0" lvl="0" indent="0" algn="l" rtl="0">
              <a:lnSpc>
                <a:spcPct val="100000"/>
              </a:lnSpc>
              <a:spcBef>
                <a:spcPts val="0"/>
              </a:spcBef>
              <a:spcAft>
                <a:spcPts val="0"/>
              </a:spcAft>
              <a:buNone/>
            </a:pPr>
            <a:r>
              <a:rPr lang="en-US" sz="1400" b="1" baseline="30000">
                <a:solidFill>
                  <a:schemeClr val="dk1"/>
                </a:solidFill>
                <a:highlight>
                  <a:srgbClr val="FFFFFF"/>
                </a:highlight>
              </a:rPr>
              <a:t>2</a:t>
            </a:r>
            <a:r>
              <a:rPr lang="en-US" sz="1400"/>
              <a:t>CIDRAP Feb 01, 2013 </a:t>
            </a:r>
            <a:r>
              <a:rPr lang="en-US" sz="1400" u="sng">
                <a:solidFill>
                  <a:schemeClr val="hlink"/>
                </a:solidFill>
                <a:hlinkClick r:id="rId5"/>
              </a:rPr>
              <a:t>Study: Airborne flu viruses may play big role in transmission</a:t>
            </a:r>
            <a:endParaRPr sz="1400"/>
          </a:p>
          <a:p>
            <a:pPr marL="0" lvl="0" indent="0" algn="l" rtl="0">
              <a:lnSpc>
                <a:spcPct val="100000"/>
              </a:lnSpc>
              <a:spcBef>
                <a:spcPts val="0"/>
              </a:spcBef>
              <a:spcAft>
                <a:spcPts val="0"/>
              </a:spcAft>
              <a:buClr>
                <a:schemeClr val="dk1"/>
              </a:buClr>
              <a:buSzPts val="1500"/>
              <a:buFont typeface="Arial"/>
              <a:buNone/>
            </a:pPr>
            <a:endParaRPr sz="1400"/>
          </a:p>
          <a:p>
            <a:pPr marL="0" lvl="0" indent="0" algn="l" rtl="0">
              <a:lnSpc>
                <a:spcPct val="100000"/>
              </a:lnSpc>
              <a:spcBef>
                <a:spcPts val="0"/>
              </a:spcBef>
              <a:spcAft>
                <a:spcPts val="0"/>
              </a:spcAft>
              <a:buClr>
                <a:schemeClr val="dk1"/>
              </a:buClr>
              <a:buSzPts val="1500"/>
              <a:buFont typeface="Arial"/>
              <a:buNone/>
            </a:pPr>
            <a:endParaRPr sz="1400"/>
          </a:p>
        </p:txBody>
      </p:sp>
      <p:pic>
        <p:nvPicPr>
          <p:cNvPr id="254" name="Google Shape;254;p42"/>
          <p:cNvPicPr preferRelativeResize="0"/>
          <p:nvPr/>
        </p:nvPicPr>
        <p:blipFill>
          <a:blip r:embed="rId6">
            <a:alphaModFix/>
          </a:blip>
          <a:stretch>
            <a:fillRect/>
          </a:stretch>
        </p:blipFill>
        <p:spPr>
          <a:xfrm>
            <a:off x="1308200" y="1806583"/>
            <a:ext cx="4464986" cy="3514567"/>
          </a:xfrm>
          <a:prstGeom prst="rect">
            <a:avLst/>
          </a:prstGeom>
          <a:noFill/>
          <a:ln>
            <a:noFill/>
          </a:ln>
        </p:spPr>
      </p:pic>
      <p:pic>
        <p:nvPicPr>
          <p:cNvPr id="255" name="Google Shape;255;p42"/>
          <p:cNvPicPr preferRelativeResize="0"/>
          <p:nvPr/>
        </p:nvPicPr>
        <p:blipFill>
          <a:blip r:embed="rId7">
            <a:alphaModFix/>
          </a:blip>
          <a:stretch>
            <a:fillRect/>
          </a:stretch>
        </p:blipFill>
        <p:spPr>
          <a:xfrm>
            <a:off x="6283651" y="1806583"/>
            <a:ext cx="4498262" cy="3514566"/>
          </a:xfrm>
          <a:prstGeom prst="rect">
            <a:avLst/>
          </a:prstGeom>
          <a:noFill/>
          <a:ln>
            <a:noFill/>
          </a:ln>
        </p:spPr>
      </p:pic>
      <p:sp>
        <p:nvSpPr>
          <p:cNvPr id="256" name="Google Shape;256;p42"/>
          <p:cNvSpPr txBox="1"/>
          <p:nvPr/>
        </p:nvSpPr>
        <p:spPr>
          <a:xfrm>
            <a:off x="4299050" y="1928383"/>
            <a:ext cx="1349700" cy="493500"/>
          </a:xfrm>
          <a:prstGeom prst="rect">
            <a:avLst/>
          </a:prstGeom>
          <a:solidFill>
            <a:srgbClr val="FFFFFF"/>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FF0000"/>
                </a:solidFill>
              </a:rPr>
              <a:t>Droplets</a:t>
            </a:r>
            <a:r>
              <a:rPr lang="en-US" sz="1900"/>
              <a:t> </a:t>
            </a:r>
            <a:endParaRPr sz="1900"/>
          </a:p>
        </p:txBody>
      </p:sp>
      <p:sp>
        <p:nvSpPr>
          <p:cNvPr id="257" name="Google Shape;257;p42"/>
          <p:cNvSpPr txBox="1"/>
          <p:nvPr/>
        </p:nvSpPr>
        <p:spPr>
          <a:xfrm>
            <a:off x="9331667" y="1928383"/>
            <a:ext cx="1349700" cy="493500"/>
          </a:xfrm>
          <a:prstGeom prst="rect">
            <a:avLst/>
          </a:prstGeom>
          <a:solidFill>
            <a:srgbClr val="FFFFFF"/>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FF0000"/>
                </a:solidFill>
              </a:rPr>
              <a:t>Aerosols</a:t>
            </a:r>
            <a:endParaRPr sz="1900"/>
          </a:p>
        </p:txBody>
      </p:sp>
      <p:sp>
        <p:nvSpPr>
          <p:cNvPr id="258" name="Google Shape;258;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259" name="Google Shape;259;p42"/>
          <p:cNvSpPr txBox="1"/>
          <p:nvPr/>
        </p:nvSpPr>
        <p:spPr>
          <a:xfrm>
            <a:off x="5648750" y="5321150"/>
            <a:ext cx="62835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entury Gothic"/>
                <a:ea typeface="Century Gothic"/>
                <a:cs typeface="Century Gothic"/>
                <a:sym typeface="Century Gothic"/>
              </a:rPr>
              <a:t>image: </a:t>
            </a:r>
            <a:r>
              <a:rPr lang="en-US" u="sng">
                <a:solidFill>
                  <a:schemeClr val="hlink"/>
                </a:solidFill>
                <a:latin typeface="Century Gothic"/>
                <a:ea typeface="Century Gothic"/>
                <a:cs typeface="Century Gothic"/>
                <a:sym typeface="Century Gothic"/>
                <a:hlinkClick r:id="rId8"/>
              </a:rPr>
              <a:t>http://lbourouiba.mit.edu/image-gallery/sneeze-sequence</a:t>
            </a:r>
            <a:endParaRPr/>
          </a:p>
        </p:txBody>
      </p:sp>
      <p:sp>
        <p:nvSpPr>
          <p:cNvPr id="260" name="Google Shape;260;p42"/>
          <p:cNvSpPr txBox="1"/>
          <p:nvPr/>
        </p:nvSpPr>
        <p:spPr>
          <a:xfrm>
            <a:off x="1308200" y="981563"/>
            <a:ext cx="86904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400" b="1">
                <a:solidFill>
                  <a:schemeClr val="dk2"/>
                </a:solidFill>
                <a:latin typeface="Century Gothic"/>
                <a:ea typeface="Century Gothic"/>
                <a:cs typeface="Century Gothic"/>
                <a:sym typeface="Century Gothic"/>
              </a:rPr>
              <a:t>Studies of influenza</a:t>
            </a:r>
            <a:r>
              <a:rPr lang="en-US" sz="2400" b="1" baseline="30000">
                <a:solidFill>
                  <a:schemeClr val="dk2"/>
                </a:solidFill>
                <a:highlight>
                  <a:schemeClr val="lt1"/>
                </a:highlight>
                <a:latin typeface="Century Gothic"/>
                <a:ea typeface="Century Gothic"/>
                <a:cs typeface="Century Gothic"/>
                <a:sym typeface="Century Gothic"/>
              </a:rPr>
              <a:t>1</a:t>
            </a:r>
            <a:r>
              <a:rPr lang="en-US" sz="2400" b="1">
                <a:solidFill>
                  <a:schemeClr val="dk2"/>
                </a:solidFill>
                <a:latin typeface="Century Gothic"/>
                <a:ea typeface="Century Gothic"/>
                <a:cs typeface="Century Gothic"/>
                <a:sym typeface="Century Gothic"/>
              </a:rPr>
              <a:t> show larger droplets have larger doses of virus, making infection more likely</a:t>
            </a:r>
            <a:r>
              <a:rPr lang="en-US" sz="2400" b="1" baseline="30000">
                <a:solidFill>
                  <a:schemeClr val="dk1"/>
                </a:solidFill>
                <a:highlight>
                  <a:schemeClr val="lt1"/>
                </a:highlight>
                <a:uFill>
                  <a:noFill/>
                </a:uFill>
                <a:latin typeface="Century Gothic"/>
                <a:ea typeface="Century Gothic"/>
                <a:cs typeface="Century Gothic"/>
                <a:sym typeface="Century Gothic"/>
                <a:hlinkClick r:id="rId9"/>
              </a:rPr>
              <a:t>2</a:t>
            </a:r>
            <a:r>
              <a:rPr lang="en-US" sz="2400" b="1">
                <a:solidFill>
                  <a:schemeClr val="dk1"/>
                </a:solidFill>
                <a:latin typeface="Century Gothic"/>
                <a:ea typeface="Century Gothic"/>
                <a:cs typeface="Century Gothic"/>
                <a:sym typeface="Century Gothic"/>
              </a:rPr>
              <a:t> </a:t>
            </a:r>
            <a:endParaRPr sz="2400" b="1">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3226</Words>
  <Application>Microsoft Office PowerPoint</Application>
  <PresentationFormat>Widescreen</PresentationFormat>
  <Paragraphs>379</Paragraphs>
  <Slides>46</Slides>
  <Notes>46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Calibri</vt:lpstr>
      <vt:lpstr>Georgia</vt:lpstr>
      <vt:lpstr>Roboto</vt:lpstr>
      <vt:lpstr>Avenir</vt:lpstr>
      <vt:lpstr>Century Gothic</vt:lpstr>
      <vt:lpstr>Arial</vt:lpstr>
      <vt:lpstr>Office Theme</vt:lpstr>
      <vt:lpstr>UC Santa Barbara Theme</vt:lpstr>
      <vt:lpstr>The science of COVID-19 and some of best practices for minimizing risk:  Presentation for Researchers</vt:lpstr>
      <vt:lpstr>Objectives and Overview</vt:lpstr>
      <vt:lpstr>COVID-19 is a new disease, with new dangers</vt:lpstr>
      <vt:lpstr>Studies of COVID-19 vs. other infectious diseases</vt:lpstr>
      <vt:lpstr>Symptoms and timing vs. other infectious diseases</vt:lpstr>
      <vt:lpstr>How is it transmitted?</vt:lpstr>
      <vt:lpstr>How long does the SARS-COV-2 virus hang around ?</vt:lpstr>
      <vt:lpstr>Transmission via droplet, aerosol and fomite </vt:lpstr>
      <vt:lpstr>The bigger the droplet the bigger the dose</vt:lpstr>
      <vt:lpstr>Coughs and Sneezes - the science of droplet and aerosol spread</vt:lpstr>
      <vt:lpstr>Avoid anyone who is coughing Do not come to work if you’re coughing! </vt:lpstr>
      <vt:lpstr>Why wear a face covering?</vt:lpstr>
      <vt:lpstr>What about masks? Types of masks</vt:lpstr>
      <vt:lpstr>How to wear a face cover</vt:lpstr>
      <vt:lpstr>How NOT to wear a mask/face covering </vt:lpstr>
      <vt:lpstr>How to put on and take off a mask/face-covering</vt:lpstr>
      <vt:lpstr>Homemade mask materials have different effectivenesses: Cotton blend combines reasonably good effectiveness and breathability</vt:lpstr>
      <vt:lpstr>How to make your own face covering -  No sew method (via CDC)</vt:lpstr>
      <vt:lpstr>Striking video: Talking with and without a mask</vt:lpstr>
      <vt:lpstr>Avoid those without face covers. They may cough!</vt:lpstr>
      <vt:lpstr>Consider possible airflows, even outdoors</vt:lpstr>
      <vt:lpstr>Social Distancing: most effective way to halt the spread of COVID-19: Kahn academy math lesson </vt:lpstr>
      <vt:lpstr>Why Social Distancing is So Important</vt:lpstr>
      <vt:lpstr>Language </vt:lpstr>
      <vt:lpstr>Shared Social Responsibility</vt:lpstr>
      <vt:lpstr>9 things to do that limit your exposure to coronavirus Durland Fish, PhD, Emeritus Professor of Epidemiology, Yale University</vt:lpstr>
      <vt:lpstr>Best steps to take after going back home*: Shanghai example of ALL the things you can do... </vt:lpstr>
      <vt:lpstr>Handwashing (it is about technique not time)</vt:lpstr>
      <vt:lpstr>Best Practices alla Korea*</vt:lpstr>
      <vt:lpstr>Places to watch out for Germs </vt:lpstr>
      <vt:lpstr>Each case is very serious</vt:lpstr>
      <vt:lpstr>Pay attention to posted signage</vt:lpstr>
      <vt:lpstr>Posted signs are there to protect you</vt:lpstr>
      <vt:lpstr>Safety Culture</vt:lpstr>
      <vt:lpstr>Safety Culture</vt:lpstr>
      <vt:lpstr>A process of continuous improvement</vt:lpstr>
      <vt:lpstr>More Science (for those interested)</vt:lpstr>
      <vt:lpstr>Recommended reading and UCSB Documentation </vt:lpstr>
      <vt:lpstr>And from Student Health Services to the  UC Santa Barbara Community ...</vt:lpstr>
      <vt:lpstr>UCSB Illness &amp; Injury Prevention Plan</vt:lpstr>
      <vt:lpstr>UCSB PRINCIPLES OF COMMUNITY</vt:lpstr>
      <vt:lpstr>ASSESSMENT &amp; MITIGATION RESOURCES</vt:lpstr>
      <vt:lpstr>PowerPoint Presentation</vt:lpstr>
      <vt:lpstr>CAMPUS RESOURCES FOR STUDENTS  (CLICK LINKS)</vt:lpstr>
      <vt:lpstr>RESOURCES FOR STAFF &amp; FACULTY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COVID-19 and some of best practices for minimizing risk:  Presentation for Researchers</dc:title>
  <dc:creator>Amanda Strom</dc:creator>
  <cp:lastModifiedBy>Amanda Strom</cp:lastModifiedBy>
  <cp:revision>1</cp:revision>
  <dcterms:modified xsi:type="dcterms:W3CDTF">2020-06-02T19:12:31Z</dcterms:modified>
</cp:coreProperties>
</file>